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1"/>
  </p:sldMasterIdLst>
  <p:notesMasterIdLst>
    <p:notesMasterId r:id="rId25"/>
  </p:notesMasterIdLst>
  <p:sldIdLst>
    <p:sldId id="257" r:id="rId2"/>
    <p:sldId id="285" r:id="rId3"/>
    <p:sldId id="259" r:id="rId4"/>
    <p:sldId id="280" r:id="rId5"/>
    <p:sldId id="281" r:id="rId6"/>
    <p:sldId id="282" r:id="rId7"/>
    <p:sldId id="288" r:id="rId8"/>
    <p:sldId id="258" r:id="rId9"/>
    <p:sldId id="287" r:id="rId10"/>
    <p:sldId id="265" r:id="rId11"/>
    <p:sldId id="264" r:id="rId12"/>
    <p:sldId id="263" r:id="rId13"/>
    <p:sldId id="262" r:id="rId14"/>
    <p:sldId id="260" r:id="rId15"/>
    <p:sldId id="261" r:id="rId16"/>
    <p:sldId id="267" r:id="rId17"/>
    <p:sldId id="269" r:id="rId18"/>
    <p:sldId id="268" r:id="rId19"/>
    <p:sldId id="270" r:id="rId20"/>
    <p:sldId id="271" r:id="rId21"/>
    <p:sldId id="273" r:id="rId22"/>
    <p:sldId id="272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F"/>
    <a:srgbClr val="F6B636"/>
    <a:srgbClr val="F8C034"/>
    <a:srgbClr val="F5BD1F"/>
    <a:srgbClr val="E6C91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9" autoAdjust="0"/>
    <p:restoredTop sz="94140" autoAdjust="0"/>
  </p:normalViewPr>
  <p:slideViewPr>
    <p:cSldViewPr snapToGrid="0">
      <p:cViewPr varScale="1">
        <p:scale>
          <a:sx n="84" d="100"/>
          <a:sy n="84" d="100"/>
        </p:scale>
        <p:origin x="123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FF150D-445A-443D-B81C-195F99B949E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B94AA56F-93E9-4029-B60C-435DF4F385B6}">
      <dgm:prSet phldrT="[Texto]" custT="1"/>
      <dgm:spPr/>
      <dgm:t>
        <a:bodyPr/>
        <a:lstStyle/>
        <a:p>
          <a:pPr marL="266700" indent="0"/>
          <a:r>
            <a:rPr lang="es-PA" sz="2000" b="1" dirty="0">
              <a:latin typeface="Roboto Regular" pitchFamily="2" charset="0"/>
              <a:ea typeface="Roboto Regular" pitchFamily="2" charset="0"/>
            </a:rPr>
            <a:t>Editor en Jefe</a:t>
          </a:r>
        </a:p>
        <a:p>
          <a:pPr marL="266700" indent="0"/>
          <a:r>
            <a:rPr lang="es-PA" sz="1700" i="1" dirty="0">
              <a:latin typeface="Roboto Regular" pitchFamily="2" charset="0"/>
              <a:ea typeface="Roboto Regular" pitchFamily="2" charset="0"/>
            </a:rPr>
            <a:t>Atilio Savino</a:t>
          </a:r>
          <a:endParaRPr lang="es-PA" sz="2000" b="1" i="1" dirty="0">
            <a:latin typeface="Roboto Regular" pitchFamily="2" charset="0"/>
            <a:ea typeface="Roboto Regular" pitchFamily="2" charset="0"/>
          </a:endParaRPr>
        </a:p>
      </dgm:t>
    </dgm:pt>
    <dgm:pt modelId="{E26EDBFB-F8A0-4FB0-B003-966C756EBF58}" type="parTrans" cxnId="{5024BACD-5FE8-4317-994C-2750902C469E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6499E1FA-D88F-4735-8726-20229D09DDF8}" type="sibTrans" cxnId="{5024BACD-5FE8-4317-994C-2750902C469E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4933281B-7FE5-4ABA-9696-C7637FFECBD5}">
      <dgm:prSet phldrT="[Texto]"/>
      <dgm:spPr/>
      <dgm:t>
        <a:bodyPr/>
        <a:lstStyle/>
        <a:p>
          <a:pPr marL="228600" indent="0"/>
          <a:endParaRPr lang="es-PA" sz="1700" dirty="0">
            <a:latin typeface="Roboto Regular" pitchFamily="2" charset="0"/>
            <a:ea typeface="Roboto Regular" pitchFamily="2" charset="0"/>
          </a:endParaRPr>
        </a:p>
      </dgm:t>
    </dgm:pt>
    <dgm:pt modelId="{25F42AD3-1A08-4FB9-82AD-380747B02844}" type="parTrans" cxnId="{ED722327-6DB4-4145-8DBF-D754BF5CBD4D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7EFD06E6-8A84-42F9-91C7-278DD13F54A2}" type="sibTrans" cxnId="{ED722327-6DB4-4145-8DBF-D754BF5CBD4D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E6D76026-D3BE-4F9E-A96E-E7054E0C057F}">
      <dgm:prSet phldrT="[Texto]" custT="1"/>
      <dgm:spPr/>
      <dgm:t>
        <a:bodyPr/>
        <a:lstStyle/>
        <a:p>
          <a:pPr marL="266700" indent="0"/>
          <a:r>
            <a:rPr lang="es-PA" sz="2000" b="1" dirty="0">
              <a:latin typeface="Roboto Regular" pitchFamily="2" charset="0"/>
              <a:ea typeface="Roboto Regular" pitchFamily="2" charset="0"/>
            </a:rPr>
            <a:t>Situación Regional</a:t>
          </a:r>
        </a:p>
        <a:p>
          <a:pPr marL="266700" indent="0"/>
          <a:r>
            <a:rPr lang="es-PA" sz="1700" i="1" dirty="0">
              <a:latin typeface="Roboto Regular" pitchFamily="2" charset="0"/>
              <a:ea typeface="Roboto Regular" pitchFamily="2" charset="0"/>
            </a:rPr>
            <a:t>Gustavo Solórzano</a:t>
          </a:r>
        </a:p>
        <a:p>
          <a:pPr marL="266700" indent="0"/>
          <a:endParaRPr lang="es-PA" sz="2000" b="1" dirty="0">
            <a:latin typeface="Roboto Regular" pitchFamily="2" charset="0"/>
            <a:ea typeface="Roboto Regular" pitchFamily="2" charset="0"/>
          </a:endParaRPr>
        </a:p>
      </dgm:t>
    </dgm:pt>
    <dgm:pt modelId="{0AA8A2C6-9A25-414A-9224-3EA2F52C5237}" type="parTrans" cxnId="{9C57B56C-E956-4B94-8CF5-C9CC7B8E74B8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4E3547A7-8FAC-4578-8C41-82DA1ACCAA98}" type="sibTrans" cxnId="{9C57B56C-E956-4B94-8CF5-C9CC7B8E74B8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2150FE7B-E61D-45C1-B066-48B2A658E75E}">
      <dgm:prSet phldrT="[Texto]" custT="1"/>
      <dgm:spPr/>
      <dgm:t>
        <a:bodyPr/>
        <a:lstStyle/>
        <a:p>
          <a:pPr marL="263525" indent="0"/>
          <a:r>
            <a:rPr lang="es-PA" sz="2000" b="1" dirty="0">
              <a:latin typeface="Roboto Regular" pitchFamily="2" charset="0"/>
              <a:ea typeface="Roboto Regular" pitchFamily="2" charset="0"/>
            </a:rPr>
            <a:t>Gobernanza</a:t>
          </a:r>
        </a:p>
        <a:p>
          <a:pPr marL="263525" indent="0"/>
          <a:r>
            <a:rPr lang="es-PA" sz="1700" i="1" dirty="0">
              <a:latin typeface="Roboto Regular" pitchFamily="2" charset="0"/>
              <a:ea typeface="Roboto Regular" pitchFamily="2" charset="0"/>
            </a:rPr>
            <a:t>Carina Quispe</a:t>
          </a:r>
          <a:endParaRPr lang="es-PA" sz="2000" b="1" i="1" dirty="0">
            <a:latin typeface="Roboto Regular" pitchFamily="2" charset="0"/>
            <a:ea typeface="Roboto Regular" pitchFamily="2" charset="0"/>
          </a:endParaRPr>
        </a:p>
      </dgm:t>
    </dgm:pt>
    <dgm:pt modelId="{CCCBDE1F-579E-45AA-9C69-A777AB590BA2}" type="parTrans" cxnId="{F93A9FF9-61D9-436A-8AC8-441C173F3AB9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785E9AD2-5419-4F7A-8CAE-6A7C541E1A4D}" type="sibTrans" cxnId="{F93A9FF9-61D9-436A-8AC8-441C173F3AB9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F3C8D443-447B-4598-887C-5DB8D6B4A290}">
      <dgm:prSet phldrT="[Texto]"/>
      <dgm:spPr/>
      <dgm:t>
        <a:bodyPr/>
        <a:lstStyle/>
        <a:p>
          <a:pPr marL="171450" indent="0"/>
          <a:endParaRPr lang="es-PA" sz="1700" dirty="0">
            <a:latin typeface="Roboto Regular" pitchFamily="2" charset="0"/>
            <a:ea typeface="Roboto Regular" pitchFamily="2" charset="0"/>
          </a:endParaRPr>
        </a:p>
      </dgm:t>
    </dgm:pt>
    <dgm:pt modelId="{7ABED1D3-3767-42E6-BD57-E2F846284ED9}" type="parTrans" cxnId="{755E5731-9ABD-4B7F-A82A-191AFA8DC83A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DD2A9642-6739-4782-8267-529C5397D730}" type="sibTrans" cxnId="{755E5731-9ABD-4B7F-A82A-191AFA8DC83A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0408DDB9-5539-4AA3-8E41-2699005D2BF8}">
      <dgm:prSet phldrT="[Texto]" custT="1"/>
      <dgm:spPr/>
      <dgm:t>
        <a:bodyPr/>
        <a:lstStyle/>
        <a:p>
          <a:pPr marL="263525" indent="0"/>
          <a:r>
            <a:rPr lang="es-PA" sz="2000" b="1" dirty="0">
              <a:latin typeface="Roboto Regular" pitchFamily="2" charset="0"/>
              <a:ea typeface="Roboto Regular" pitchFamily="2" charset="0"/>
            </a:rPr>
            <a:t>Financiamiento</a:t>
          </a:r>
        </a:p>
        <a:p>
          <a:pPr marL="263525" indent="0"/>
          <a:r>
            <a:rPr lang="es-PA" sz="1700" i="1" dirty="0">
              <a:latin typeface="Roboto Regular" pitchFamily="2" charset="0"/>
              <a:ea typeface="Roboto Regular" pitchFamily="2" charset="0"/>
            </a:rPr>
            <a:t>Magda Correal</a:t>
          </a:r>
          <a:endParaRPr lang="es-PA" sz="2000" b="1" i="1" dirty="0">
            <a:latin typeface="Roboto Regular" pitchFamily="2" charset="0"/>
            <a:ea typeface="Roboto Regular" pitchFamily="2" charset="0"/>
          </a:endParaRPr>
        </a:p>
      </dgm:t>
    </dgm:pt>
    <dgm:pt modelId="{CBD2B32E-FE21-4DD5-967D-B7B663F78ABC}" type="parTrans" cxnId="{DFC12593-FB7E-485C-901E-E9A1F9FEF53F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60719523-C302-4F85-9086-2E5531E3E907}" type="sibTrans" cxnId="{DFC12593-FB7E-485C-901E-E9A1F9FEF53F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B7F063A3-EF9F-4E7A-A96A-DD98B03266DF}">
      <dgm:prSet phldrT="[Texto]"/>
      <dgm:spPr/>
      <dgm:t>
        <a:bodyPr/>
        <a:lstStyle/>
        <a:p>
          <a:pPr marL="171450" indent="0"/>
          <a:endParaRPr lang="es-PA" sz="1700" dirty="0">
            <a:latin typeface="Roboto Regular" pitchFamily="2" charset="0"/>
            <a:ea typeface="Roboto Regular" pitchFamily="2" charset="0"/>
          </a:endParaRPr>
        </a:p>
      </dgm:t>
    </dgm:pt>
    <dgm:pt modelId="{32AE44EA-EF66-4E12-9793-F8E82B84AEDA}" type="parTrans" cxnId="{59FED1B8-80B7-4E24-B448-F092D22B80B5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FADFBB40-C679-4182-8338-1B736608600B}" type="sibTrans" cxnId="{59FED1B8-80B7-4E24-B448-F092D22B80B5}">
      <dgm:prSet/>
      <dgm:spPr/>
      <dgm:t>
        <a:bodyPr/>
        <a:lstStyle/>
        <a:p>
          <a:endParaRPr lang="es-PA">
            <a:latin typeface="Roboto Regular" pitchFamily="2" charset="0"/>
            <a:ea typeface="Roboto Regular" pitchFamily="2" charset="0"/>
          </a:endParaRPr>
        </a:p>
      </dgm:t>
    </dgm:pt>
    <dgm:pt modelId="{85D322E7-77AF-4F0B-B123-218CAC7D3996}" type="pres">
      <dgm:prSet presAssocID="{ABFF150D-445A-443D-B81C-195F99B949E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44A3C7B-5B55-4F1D-B80B-E86C89698D13}" type="pres">
      <dgm:prSet presAssocID="{B94AA56F-93E9-4029-B60C-435DF4F385B6}" presName="comp" presStyleCnt="0"/>
      <dgm:spPr/>
    </dgm:pt>
    <dgm:pt modelId="{4D0D6115-8A56-4FEA-9160-3C97F51D3AF2}" type="pres">
      <dgm:prSet presAssocID="{B94AA56F-93E9-4029-B60C-435DF4F385B6}" presName="box" presStyleLbl="node1" presStyleIdx="0" presStyleCnt="4" custLinFactNeighborX="-576" custLinFactNeighborY="-855"/>
      <dgm:spPr/>
      <dgm:t>
        <a:bodyPr/>
        <a:lstStyle/>
        <a:p>
          <a:endParaRPr lang="es-ES_tradnl"/>
        </a:p>
      </dgm:t>
    </dgm:pt>
    <dgm:pt modelId="{A59AEEC3-0B7D-477A-9E07-FDF4E311FD5F}" type="pres">
      <dgm:prSet presAssocID="{B94AA56F-93E9-4029-B60C-435DF4F385B6}" presName="img" presStyleLbl="fgImgPlace1" presStyleIdx="0" presStyleCnt="4" custScaleX="90845" custLinFactNeighborX="115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2A94423-0A05-4B87-846B-E40B34B0EC45}" type="pres">
      <dgm:prSet presAssocID="{B94AA56F-93E9-4029-B60C-435DF4F385B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6DA5CCC-B1F5-487B-840F-1FE91738D612}" type="pres">
      <dgm:prSet presAssocID="{6499E1FA-D88F-4735-8726-20229D09DDF8}" presName="spacer" presStyleCnt="0"/>
      <dgm:spPr/>
    </dgm:pt>
    <dgm:pt modelId="{081684AF-731D-45ED-92F5-F3924F3BF195}" type="pres">
      <dgm:prSet presAssocID="{E6D76026-D3BE-4F9E-A96E-E7054E0C057F}" presName="comp" presStyleCnt="0"/>
      <dgm:spPr/>
    </dgm:pt>
    <dgm:pt modelId="{41A53372-1784-46F4-8724-0F5EE014DDB9}" type="pres">
      <dgm:prSet presAssocID="{E6D76026-D3BE-4F9E-A96E-E7054E0C057F}" presName="box" presStyleLbl="node1" presStyleIdx="1" presStyleCnt="4"/>
      <dgm:spPr/>
      <dgm:t>
        <a:bodyPr/>
        <a:lstStyle/>
        <a:p>
          <a:endParaRPr lang="es-ES_tradnl"/>
        </a:p>
      </dgm:t>
    </dgm:pt>
    <dgm:pt modelId="{6C53E9F4-74CC-44EF-B731-B1210FD26913}" type="pres">
      <dgm:prSet presAssocID="{E6D76026-D3BE-4F9E-A96E-E7054E0C057F}" presName="img" presStyleLbl="fgImgPlace1" presStyleIdx="1" presStyleCnt="4" custScaleX="84113" custLinFactNeighborX="1380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1B62EA1-7582-43AC-9D81-99F8D4BB21B1}" type="pres">
      <dgm:prSet presAssocID="{E6D76026-D3BE-4F9E-A96E-E7054E0C057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A56675E-8BB1-4EDA-BF32-2B24BC5AB398}" type="pres">
      <dgm:prSet presAssocID="{4E3547A7-8FAC-4578-8C41-82DA1ACCAA98}" presName="spacer" presStyleCnt="0"/>
      <dgm:spPr/>
    </dgm:pt>
    <dgm:pt modelId="{1EBCFE6A-B52F-4333-81AC-685E12037BD2}" type="pres">
      <dgm:prSet presAssocID="{2150FE7B-E61D-45C1-B066-48B2A658E75E}" presName="comp" presStyleCnt="0"/>
      <dgm:spPr/>
    </dgm:pt>
    <dgm:pt modelId="{F27D9FF6-ACB6-4A50-AF0D-FFEE5370C2AD}" type="pres">
      <dgm:prSet presAssocID="{2150FE7B-E61D-45C1-B066-48B2A658E75E}" presName="box" presStyleLbl="node1" presStyleIdx="2" presStyleCnt="4"/>
      <dgm:spPr/>
      <dgm:t>
        <a:bodyPr/>
        <a:lstStyle/>
        <a:p>
          <a:endParaRPr lang="es-ES_tradnl"/>
        </a:p>
      </dgm:t>
    </dgm:pt>
    <dgm:pt modelId="{D230B7AD-217D-476A-94FB-D14FA9336DC1}" type="pres">
      <dgm:prSet presAssocID="{2150FE7B-E61D-45C1-B066-48B2A658E75E}" presName="img" presStyleLbl="fgImgPlace1" presStyleIdx="2" presStyleCnt="4" custScaleX="83752" custLinFactNeighborX="1491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B2DC803-2834-4837-A09C-B9F056B0DA46}" type="pres">
      <dgm:prSet presAssocID="{2150FE7B-E61D-45C1-B066-48B2A658E75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9EAAA48-39DE-40D1-85F6-D0CE8088CFB5}" type="pres">
      <dgm:prSet presAssocID="{785E9AD2-5419-4F7A-8CAE-6A7C541E1A4D}" presName="spacer" presStyleCnt="0"/>
      <dgm:spPr/>
    </dgm:pt>
    <dgm:pt modelId="{32146949-EFE2-4D8B-B578-89D92F9FE2FF}" type="pres">
      <dgm:prSet presAssocID="{0408DDB9-5539-4AA3-8E41-2699005D2BF8}" presName="comp" presStyleCnt="0"/>
      <dgm:spPr/>
    </dgm:pt>
    <dgm:pt modelId="{83899B36-7CFB-4F6E-BA5D-7510A096BFCA}" type="pres">
      <dgm:prSet presAssocID="{0408DDB9-5539-4AA3-8E41-2699005D2BF8}" presName="box" presStyleLbl="node1" presStyleIdx="3" presStyleCnt="4"/>
      <dgm:spPr/>
      <dgm:t>
        <a:bodyPr/>
        <a:lstStyle/>
        <a:p>
          <a:endParaRPr lang="es-ES_tradnl"/>
        </a:p>
      </dgm:t>
    </dgm:pt>
    <dgm:pt modelId="{4FDEE239-386F-49C7-97DC-3376B8C1AB33}" type="pres">
      <dgm:prSet presAssocID="{0408DDB9-5539-4AA3-8E41-2699005D2BF8}" presName="img" presStyleLbl="fgImgPlace1" presStyleIdx="3" presStyleCnt="4" custScaleX="87480" custLinFactNeighborX="15852" custLinFactNeighborY="-111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592BB31-0B88-4BA3-BB0B-D6BF2D0C878D}" type="pres">
      <dgm:prSet presAssocID="{0408DDB9-5539-4AA3-8E41-2699005D2BF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605EC10-BCFF-426F-839D-698641D54A5C}" type="presOf" srcId="{0408DDB9-5539-4AA3-8E41-2699005D2BF8}" destId="{9592BB31-0B88-4BA3-BB0B-D6BF2D0C878D}" srcOrd="1" destOrd="0" presId="urn:microsoft.com/office/officeart/2005/8/layout/vList4"/>
    <dgm:cxn modelId="{789C8A8D-D6CC-4A65-9228-C8E2FF4C0DCB}" type="presOf" srcId="{F3C8D443-447B-4598-887C-5DB8D6B4A290}" destId="{6B2DC803-2834-4837-A09C-B9F056B0DA46}" srcOrd="1" destOrd="1" presId="urn:microsoft.com/office/officeart/2005/8/layout/vList4"/>
    <dgm:cxn modelId="{755E5731-9ABD-4B7F-A82A-191AFA8DC83A}" srcId="{2150FE7B-E61D-45C1-B066-48B2A658E75E}" destId="{F3C8D443-447B-4598-887C-5DB8D6B4A290}" srcOrd="0" destOrd="0" parTransId="{7ABED1D3-3767-42E6-BD57-E2F846284ED9}" sibTransId="{DD2A9642-6739-4782-8267-529C5397D730}"/>
    <dgm:cxn modelId="{9C57B56C-E956-4B94-8CF5-C9CC7B8E74B8}" srcId="{ABFF150D-445A-443D-B81C-195F99B949EC}" destId="{E6D76026-D3BE-4F9E-A96E-E7054E0C057F}" srcOrd="1" destOrd="0" parTransId="{0AA8A2C6-9A25-414A-9224-3EA2F52C5237}" sibTransId="{4E3547A7-8FAC-4578-8C41-82DA1ACCAA98}"/>
    <dgm:cxn modelId="{DFC12593-FB7E-485C-901E-E9A1F9FEF53F}" srcId="{ABFF150D-445A-443D-B81C-195F99B949EC}" destId="{0408DDB9-5539-4AA3-8E41-2699005D2BF8}" srcOrd="3" destOrd="0" parTransId="{CBD2B32E-FE21-4DD5-967D-B7B663F78ABC}" sibTransId="{60719523-C302-4F85-9086-2E5531E3E907}"/>
    <dgm:cxn modelId="{ADDAE279-6D89-4035-AFE2-988A273A124D}" type="presOf" srcId="{E6D76026-D3BE-4F9E-A96E-E7054E0C057F}" destId="{41A53372-1784-46F4-8724-0F5EE014DDB9}" srcOrd="0" destOrd="0" presId="urn:microsoft.com/office/officeart/2005/8/layout/vList4"/>
    <dgm:cxn modelId="{0D1ADB9A-30D0-4C79-A358-2D5C325B3083}" type="presOf" srcId="{0408DDB9-5539-4AA3-8E41-2699005D2BF8}" destId="{83899B36-7CFB-4F6E-BA5D-7510A096BFCA}" srcOrd="0" destOrd="0" presId="urn:microsoft.com/office/officeart/2005/8/layout/vList4"/>
    <dgm:cxn modelId="{BFE920CF-31E2-497D-9920-99DC38A64BA2}" type="presOf" srcId="{E6D76026-D3BE-4F9E-A96E-E7054E0C057F}" destId="{D1B62EA1-7582-43AC-9D81-99F8D4BB21B1}" srcOrd="1" destOrd="0" presId="urn:microsoft.com/office/officeart/2005/8/layout/vList4"/>
    <dgm:cxn modelId="{F93A9FF9-61D9-436A-8AC8-441C173F3AB9}" srcId="{ABFF150D-445A-443D-B81C-195F99B949EC}" destId="{2150FE7B-E61D-45C1-B066-48B2A658E75E}" srcOrd="2" destOrd="0" parTransId="{CCCBDE1F-579E-45AA-9C69-A777AB590BA2}" sibTransId="{785E9AD2-5419-4F7A-8CAE-6A7C541E1A4D}"/>
    <dgm:cxn modelId="{CA45663F-079C-4253-A3B6-A056BF79948D}" type="presOf" srcId="{F3C8D443-447B-4598-887C-5DB8D6B4A290}" destId="{F27D9FF6-ACB6-4A50-AF0D-FFEE5370C2AD}" srcOrd="0" destOrd="1" presId="urn:microsoft.com/office/officeart/2005/8/layout/vList4"/>
    <dgm:cxn modelId="{5024BACD-5FE8-4317-994C-2750902C469E}" srcId="{ABFF150D-445A-443D-B81C-195F99B949EC}" destId="{B94AA56F-93E9-4029-B60C-435DF4F385B6}" srcOrd="0" destOrd="0" parTransId="{E26EDBFB-F8A0-4FB0-B003-966C756EBF58}" sibTransId="{6499E1FA-D88F-4735-8726-20229D09DDF8}"/>
    <dgm:cxn modelId="{CC8E846C-0570-4EB3-B86A-1493AED752DD}" type="presOf" srcId="{2150FE7B-E61D-45C1-B066-48B2A658E75E}" destId="{6B2DC803-2834-4837-A09C-B9F056B0DA46}" srcOrd="1" destOrd="0" presId="urn:microsoft.com/office/officeart/2005/8/layout/vList4"/>
    <dgm:cxn modelId="{D1D8CF02-1AA6-4FD6-AA63-384FF72BD4C3}" type="presOf" srcId="{2150FE7B-E61D-45C1-B066-48B2A658E75E}" destId="{F27D9FF6-ACB6-4A50-AF0D-FFEE5370C2AD}" srcOrd="0" destOrd="0" presId="urn:microsoft.com/office/officeart/2005/8/layout/vList4"/>
    <dgm:cxn modelId="{59FED1B8-80B7-4E24-B448-F092D22B80B5}" srcId="{0408DDB9-5539-4AA3-8E41-2699005D2BF8}" destId="{B7F063A3-EF9F-4E7A-A96A-DD98B03266DF}" srcOrd="0" destOrd="0" parTransId="{32AE44EA-EF66-4E12-9793-F8E82B84AEDA}" sibTransId="{FADFBB40-C679-4182-8338-1B736608600B}"/>
    <dgm:cxn modelId="{684689D0-0AB6-4D0D-8706-C97A32FD773E}" type="presOf" srcId="{B7F063A3-EF9F-4E7A-A96A-DD98B03266DF}" destId="{83899B36-7CFB-4F6E-BA5D-7510A096BFCA}" srcOrd="0" destOrd="1" presId="urn:microsoft.com/office/officeart/2005/8/layout/vList4"/>
    <dgm:cxn modelId="{80C049D6-6C56-4D16-A00D-BCF8F9F6FBBC}" type="presOf" srcId="{B94AA56F-93E9-4029-B60C-435DF4F385B6}" destId="{4D0D6115-8A56-4FEA-9160-3C97F51D3AF2}" srcOrd="0" destOrd="0" presId="urn:microsoft.com/office/officeart/2005/8/layout/vList4"/>
    <dgm:cxn modelId="{7CCF2737-1CFA-4694-B6A1-0D85E489A269}" type="presOf" srcId="{4933281B-7FE5-4ABA-9696-C7637FFECBD5}" destId="{A2A94423-0A05-4B87-846B-E40B34B0EC45}" srcOrd="1" destOrd="1" presId="urn:microsoft.com/office/officeart/2005/8/layout/vList4"/>
    <dgm:cxn modelId="{27AD0787-B4E3-411A-8100-EFD969193619}" type="presOf" srcId="{B7F063A3-EF9F-4E7A-A96A-DD98B03266DF}" destId="{9592BB31-0B88-4BA3-BB0B-D6BF2D0C878D}" srcOrd="1" destOrd="1" presId="urn:microsoft.com/office/officeart/2005/8/layout/vList4"/>
    <dgm:cxn modelId="{A28663AB-E1CC-4EA3-B9CD-CC36224D532A}" type="presOf" srcId="{B94AA56F-93E9-4029-B60C-435DF4F385B6}" destId="{A2A94423-0A05-4B87-846B-E40B34B0EC45}" srcOrd="1" destOrd="0" presId="urn:microsoft.com/office/officeart/2005/8/layout/vList4"/>
    <dgm:cxn modelId="{E5002604-6589-4870-B8A7-4F0EEC274AD1}" type="presOf" srcId="{ABFF150D-445A-443D-B81C-195F99B949EC}" destId="{85D322E7-77AF-4F0B-B123-218CAC7D3996}" srcOrd="0" destOrd="0" presId="urn:microsoft.com/office/officeart/2005/8/layout/vList4"/>
    <dgm:cxn modelId="{ED722327-6DB4-4145-8DBF-D754BF5CBD4D}" srcId="{B94AA56F-93E9-4029-B60C-435DF4F385B6}" destId="{4933281B-7FE5-4ABA-9696-C7637FFECBD5}" srcOrd="0" destOrd="0" parTransId="{25F42AD3-1A08-4FB9-82AD-380747B02844}" sibTransId="{7EFD06E6-8A84-42F9-91C7-278DD13F54A2}"/>
    <dgm:cxn modelId="{48B6ADBB-61E5-43FF-B632-3BC1BC5B7CA7}" type="presOf" srcId="{4933281B-7FE5-4ABA-9696-C7637FFECBD5}" destId="{4D0D6115-8A56-4FEA-9160-3C97F51D3AF2}" srcOrd="0" destOrd="1" presId="urn:microsoft.com/office/officeart/2005/8/layout/vList4"/>
    <dgm:cxn modelId="{7878FE20-5E3E-441A-B92E-73922809BACC}" type="presParOf" srcId="{85D322E7-77AF-4F0B-B123-218CAC7D3996}" destId="{944A3C7B-5B55-4F1D-B80B-E86C89698D13}" srcOrd="0" destOrd="0" presId="urn:microsoft.com/office/officeart/2005/8/layout/vList4"/>
    <dgm:cxn modelId="{2D3BA5EC-8D6C-4825-9A28-4CC57ED9F6D4}" type="presParOf" srcId="{944A3C7B-5B55-4F1D-B80B-E86C89698D13}" destId="{4D0D6115-8A56-4FEA-9160-3C97F51D3AF2}" srcOrd="0" destOrd="0" presId="urn:microsoft.com/office/officeart/2005/8/layout/vList4"/>
    <dgm:cxn modelId="{E792E2F7-D42B-4C81-9540-145EA0D6255A}" type="presParOf" srcId="{944A3C7B-5B55-4F1D-B80B-E86C89698D13}" destId="{A59AEEC3-0B7D-477A-9E07-FDF4E311FD5F}" srcOrd="1" destOrd="0" presId="urn:microsoft.com/office/officeart/2005/8/layout/vList4"/>
    <dgm:cxn modelId="{280C3FFE-0CCD-4B3F-BCB4-A4F0C3A7F622}" type="presParOf" srcId="{944A3C7B-5B55-4F1D-B80B-E86C89698D13}" destId="{A2A94423-0A05-4B87-846B-E40B34B0EC45}" srcOrd="2" destOrd="0" presId="urn:microsoft.com/office/officeart/2005/8/layout/vList4"/>
    <dgm:cxn modelId="{27D00878-6CA5-46DA-99C8-08B741269AAC}" type="presParOf" srcId="{85D322E7-77AF-4F0B-B123-218CAC7D3996}" destId="{96DA5CCC-B1F5-487B-840F-1FE91738D612}" srcOrd="1" destOrd="0" presId="urn:microsoft.com/office/officeart/2005/8/layout/vList4"/>
    <dgm:cxn modelId="{9D7FED71-DCB9-4357-B29F-B0DDE7A8CA07}" type="presParOf" srcId="{85D322E7-77AF-4F0B-B123-218CAC7D3996}" destId="{081684AF-731D-45ED-92F5-F3924F3BF195}" srcOrd="2" destOrd="0" presId="urn:microsoft.com/office/officeart/2005/8/layout/vList4"/>
    <dgm:cxn modelId="{D1B95480-EA9B-4659-BFE5-AC929DA04EDA}" type="presParOf" srcId="{081684AF-731D-45ED-92F5-F3924F3BF195}" destId="{41A53372-1784-46F4-8724-0F5EE014DDB9}" srcOrd="0" destOrd="0" presId="urn:microsoft.com/office/officeart/2005/8/layout/vList4"/>
    <dgm:cxn modelId="{6F7DBA32-7C47-4C29-A262-45FA1B8E9960}" type="presParOf" srcId="{081684AF-731D-45ED-92F5-F3924F3BF195}" destId="{6C53E9F4-74CC-44EF-B731-B1210FD26913}" srcOrd="1" destOrd="0" presId="urn:microsoft.com/office/officeart/2005/8/layout/vList4"/>
    <dgm:cxn modelId="{88F015A9-2CF2-4979-9893-E2DFB9666EE4}" type="presParOf" srcId="{081684AF-731D-45ED-92F5-F3924F3BF195}" destId="{D1B62EA1-7582-43AC-9D81-99F8D4BB21B1}" srcOrd="2" destOrd="0" presId="urn:microsoft.com/office/officeart/2005/8/layout/vList4"/>
    <dgm:cxn modelId="{E000141F-B20E-4A4A-9496-3AB070C2C53B}" type="presParOf" srcId="{85D322E7-77AF-4F0B-B123-218CAC7D3996}" destId="{AA56675E-8BB1-4EDA-BF32-2B24BC5AB398}" srcOrd="3" destOrd="0" presId="urn:microsoft.com/office/officeart/2005/8/layout/vList4"/>
    <dgm:cxn modelId="{E8909251-6BAC-496A-98E6-309D1BD3EB81}" type="presParOf" srcId="{85D322E7-77AF-4F0B-B123-218CAC7D3996}" destId="{1EBCFE6A-B52F-4333-81AC-685E12037BD2}" srcOrd="4" destOrd="0" presId="urn:microsoft.com/office/officeart/2005/8/layout/vList4"/>
    <dgm:cxn modelId="{58440259-59F0-49BB-AE65-A7E22AB9C7FA}" type="presParOf" srcId="{1EBCFE6A-B52F-4333-81AC-685E12037BD2}" destId="{F27D9FF6-ACB6-4A50-AF0D-FFEE5370C2AD}" srcOrd="0" destOrd="0" presId="urn:microsoft.com/office/officeart/2005/8/layout/vList4"/>
    <dgm:cxn modelId="{C1A6127A-81B2-43A9-B1CC-0B5C1F9B6B27}" type="presParOf" srcId="{1EBCFE6A-B52F-4333-81AC-685E12037BD2}" destId="{D230B7AD-217D-476A-94FB-D14FA9336DC1}" srcOrd="1" destOrd="0" presId="urn:microsoft.com/office/officeart/2005/8/layout/vList4"/>
    <dgm:cxn modelId="{449F8ED5-7623-41BF-8887-223E6A3C6547}" type="presParOf" srcId="{1EBCFE6A-B52F-4333-81AC-685E12037BD2}" destId="{6B2DC803-2834-4837-A09C-B9F056B0DA46}" srcOrd="2" destOrd="0" presId="urn:microsoft.com/office/officeart/2005/8/layout/vList4"/>
    <dgm:cxn modelId="{5CD71BB8-D3F9-4514-B4A3-B0CB572CDC51}" type="presParOf" srcId="{85D322E7-77AF-4F0B-B123-218CAC7D3996}" destId="{49EAAA48-39DE-40D1-85F6-D0CE8088CFB5}" srcOrd="5" destOrd="0" presId="urn:microsoft.com/office/officeart/2005/8/layout/vList4"/>
    <dgm:cxn modelId="{3ED95EAA-A3AE-4889-BB31-20DAD6629B30}" type="presParOf" srcId="{85D322E7-77AF-4F0B-B123-218CAC7D3996}" destId="{32146949-EFE2-4D8B-B578-89D92F9FE2FF}" srcOrd="6" destOrd="0" presId="urn:microsoft.com/office/officeart/2005/8/layout/vList4"/>
    <dgm:cxn modelId="{5E1AA2D7-0DEF-42EE-BC2C-6A1086A0FAE8}" type="presParOf" srcId="{32146949-EFE2-4D8B-B578-89D92F9FE2FF}" destId="{83899B36-7CFB-4F6E-BA5D-7510A096BFCA}" srcOrd="0" destOrd="0" presId="urn:microsoft.com/office/officeart/2005/8/layout/vList4"/>
    <dgm:cxn modelId="{CD5A5B17-E321-4F56-B26F-5721DA3D884E}" type="presParOf" srcId="{32146949-EFE2-4D8B-B578-89D92F9FE2FF}" destId="{4FDEE239-386F-49C7-97DC-3376B8C1AB33}" srcOrd="1" destOrd="0" presId="urn:microsoft.com/office/officeart/2005/8/layout/vList4"/>
    <dgm:cxn modelId="{5085B795-CCED-44FE-9647-9A30170055A8}" type="presParOf" srcId="{32146949-EFE2-4D8B-B578-89D92F9FE2FF}" destId="{9592BB31-0B88-4BA3-BB0B-D6BF2D0C878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D6115-8A56-4FEA-9160-3C97F51D3AF2}">
      <dsp:nvSpPr>
        <dsp:cNvPr id="0" name=""/>
        <dsp:cNvSpPr/>
      </dsp:nvSpPr>
      <dsp:spPr>
        <a:xfrm>
          <a:off x="0" y="0"/>
          <a:ext cx="4991459" cy="1016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667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b="1" kern="1200" dirty="0">
              <a:latin typeface="Roboto Regular" pitchFamily="2" charset="0"/>
              <a:ea typeface="Roboto Regular" pitchFamily="2" charset="0"/>
            </a:rPr>
            <a:t>Editor en Jefe</a:t>
          </a:r>
        </a:p>
        <a:p>
          <a:pPr marL="2667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i="1" kern="1200" dirty="0">
              <a:latin typeface="Roboto Regular" pitchFamily="2" charset="0"/>
              <a:ea typeface="Roboto Regular" pitchFamily="2" charset="0"/>
            </a:rPr>
            <a:t>Atilio Savino</a:t>
          </a:r>
          <a:endParaRPr lang="es-PA" sz="2000" b="1" i="1" kern="1200" dirty="0">
            <a:latin typeface="Roboto Regular" pitchFamily="2" charset="0"/>
            <a:ea typeface="Roboto Regular" pitchFamily="2" charset="0"/>
          </a:endParaRPr>
        </a:p>
        <a:p>
          <a:pPr marL="22860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A" sz="1700" kern="1200" dirty="0">
            <a:latin typeface="Roboto Regular" pitchFamily="2" charset="0"/>
            <a:ea typeface="Roboto Regular" pitchFamily="2" charset="0"/>
          </a:endParaRPr>
        </a:p>
      </dsp:txBody>
      <dsp:txXfrm>
        <a:off x="1099913" y="0"/>
        <a:ext cx="3891545" cy="1016214"/>
      </dsp:txXfrm>
    </dsp:sp>
    <dsp:sp modelId="{A59AEEC3-0B7D-477A-9E07-FDF4E311FD5F}">
      <dsp:nvSpPr>
        <dsp:cNvPr id="0" name=""/>
        <dsp:cNvSpPr/>
      </dsp:nvSpPr>
      <dsp:spPr>
        <a:xfrm>
          <a:off x="262231" y="101621"/>
          <a:ext cx="906898" cy="8129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53372-1784-46F4-8724-0F5EE014DDB9}">
      <dsp:nvSpPr>
        <dsp:cNvPr id="0" name=""/>
        <dsp:cNvSpPr/>
      </dsp:nvSpPr>
      <dsp:spPr>
        <a:xfrm>
          <a:off x="0" y="1117836"/>
          <a:ext cx="4991459" cy="1016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667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b="1" kern="1200" dirty="0">
              <a:latin typeface="Roboto Regular" pitchFamily="2" charset="0"/>
              <a:ea typeface="Roboto Regular" pitchFamily="2" charset="0"/>
            </a:rPr>
            <a:t>Situación Regional</a:t>
          </a:r>
        </a:p>
        <a:p>
          <a:pPr marL="2667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i="1" kern="1200" dirty="0">
              <a:latin typeface="Roboto Regular" pitchFamily="2" charset="0"/>
              <a:ea typeface="Roboto Regular" pitchFamily="2" charset="0"/>
            </a:rPr>
            <a:t>Gustavo Solórzano</a:t>
          </a:r>
        </a:p>
        <a:p>
          <a:pPr marL="2667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2000" b="1" kern="1200" dirty="0">
            <a:latin typeface="Roboto Regular" pitchFamily="2" charset="0"/>
            <a:ea typeface="Roboto Regular" pitchFamily="2" charset="0"/>
          </a:endParaRPr>
        </a:p>
      </dsp:txBody>
      <dsp:txXfrm>
        <a:off x="1099913" y="1117836"/>
        <a:ext cx="3891545" cy="1016214"/>
      </dsp:txXfrm>
    </dsp:sp>
    <dsp:sp modelId="{6C53E9F4-74CC-44EF-B731-B1210FD26913}">
      <dsp:nvSpPr>
        <dsp:cNvPr id="0" name=""/>
        <dsp:cNvSpPr/>
      </dsp:nvSpPr>
      <dsp:spPr>
        <a:xfrm>
          <a:off x="318744" y="1219457"/>
          <a:ext cx="839693" cy="8129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7D9FF6-ACB6-4A50-AF0D-FFEE5370C2AD}">
      <dsp:nvSpPr>
        <dsp:cNvPr id="0" name=""/>
        <dsp:cNvSpPr/>
      </dsp:nvSpPr>
      <dsp:spPr>
        <a:xfrm>
          <a:off x="0" y="2235672"/>
          <a:ext cx="4991459" cy="1016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6352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b="1" kern="1200" dirty="0">
              <a:latin typeface="Roboto Regular" pitchFamily="2" charset="0"/>
              <a:ea typeface="Roboto Regular" pitchFamily="2" charset="0"/>
            </a:rPr>
            <a:t>Gobernanza</a:t>
          </a:r>
        </a:p>
        <a:p>
          <a:pPr marL="26352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i="1" kern="1200" dirty="0">
              <a:latin typeface="Roboto Regular" pitchFamily="2" charset="0"/>
              <a:ea typeface="Roboto Regular" pitchFamily="2" charset="0"/>
            </a:rPr>
            <a:t>Carina Quispe</a:t>
          </a:r>
          <a:endParaRPr lang="es-PA" sz="2000" b="1" i="1" kern="1200" dirty="0">
            <a:latin typeface="Roboto Regular" pitchFamily="2" charset="0"/>
            <a:ea typeface="Roboto Regular" pitchFamily="2" charset="0"/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A" sz="1700" kern="1200" dirty="0">
            <a:latin typeface="Roboto Regular" pitchFamily="2" charset="0"/>
            <a:ea typeface="Roboto Regular" pitchFamily="2" charset="0"/>
          </a:endParaRPr>
        </a:p>
      </dsp:txBody>
      <dsp:txXfrm>
        <a:off x="1099913" y="2235672"/>
        <a:ext cx="3891545" cy="1016214"/>
      </dsp:txXfrm>
    </dsp:sp>
    <dsp:sp modelId="{D230B7AD-217D-476A-94FB-D14FA9336DC1}">
      <dsp:nvSpPr>
        <dsp:cNvPr id="0" name=""/>
        <dsp:cNvSpPr/>
      </dsp:nvSpPr>
      <dsp:spPr>
        <a:xfrm>
          <a:off x="331657" y="2337294"/>
          <a:ext cx="836089" cy="8129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99B36-7CFB-4F6E-BA5D-7510A096BFCA}">
      <dsp:nvSpPr>
        <dsp:cNvPr id="0" name=""/>
        <dsp:cNvSpPr/>
      </dsp:nvSpPr>
      <dsp:spPr>
        <a:xfrm>
          <a:off x="0" y="3353509"/>
          <a:ext cx="4991459" cy="1016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6352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b="1" kern="1200" dirty="0">
              <a:latin typeface="Roboto Regular" pitchFamily="2" charset="0"/>
              <a:ea typeface="Roboto Regular" pitchFamily="2" charset="0"/>
            </a:rPr>
            <a:t>Financiamiento</a:t>
          </a:r>
        </a:p>
        <a:p>
          <a:pPr marL="26352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i="1" kern="1200" dirty="0">
              <a:latin typeface="Roboto Regular" pitchFamily="2" charset="0"/>
              <a:ea typeface="Roboto Regular" pitchFamily="2" charset="0"/>
            </a:rPr>
            <a:t>Magda Correal</a:t>
          </a:r>
          <a:endParaRPr lang="es-PA" sz="2000" b="1" i="1" kern="1200" dirty="0">
            <a:latin typeface="Roboto Regular" pitchFamily="2" charset="0"/>
            <a:ea typeface="Roboto Regular" pitchFamily="2" charset="0"/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A" sz="1700" kern="1200" dirty="0">
            <a:latin typeface="Roboto Regular" pitchFamily="2" charset="0"/>
            <a:ea typeface="Roboto Regular" pitchFamily="2" charset="0"/>
          </a:endParaRPr>
        </a:p>
      </dsp:txBody>
      <dsp:txXfrm>
        <a:off x="1099913" y="3353509"/>
        <a:ext cx="3891545" cy="1016214"/>
      </dsp:txXfrm>
    </dsp:sp>
    <dsp:sp modelId="{4FDEE239-386F-49C7-97DC-3376B8C1AB33}">
      <dsp:nvSpPr>
        <dsp:cNvPr id="0" name=""/>
        <dsp:cNvSpPr/>
      </dsp:nvSpPr>
      <dsp:spPr>
        <a:xfrm>
          <a:off x="322363" y="3446082"/>
          <a:ext cx="873305" cy="8129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1A30-DF2D-42AE-B4DD-7C00DCC5F127}" type="datetimeFigureOut">
              <a:rPr lang="es-AR" smtClean="0"/>
              <a:t>14/5/20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1F90C-2D0C-47FC-9E78-AD21D1A92041}" type="slidenum">
              <a:rPr lang="es-AR" smtClean="0"/>
              <a:t>‹Nr.›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488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1F90C-2D0C-47FC-9E78-AD21D1A92041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971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1F90C-2D0C-47FC-9E78-AD21D1A92041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472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1F90C-2D0C-47FC-9E78-AD21D1A92041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665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1F90C-2D0C-47FC-9E78-AD21D1A92041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834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1F90C-2D0C-47FC-9E78-AD21D1A92041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1582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Basado</a:t>
            </a:r>
            <a:r>
              <a:rPr lang="en-GB" dirty="0"/>
              <a:t> en el Informe: </a:t>
            </a:r>
            <a:r>
              <a:rPr lang="en-GB" dirty="0" err="1"/>
              <a:t>Perspectiva</a:t>
            </a:r>
            <a:r>
              <a:rPr lang="en-GB" dirty="0"/>
              <a:t> Global de la Gestión de </a:t>
            </a:r>
            <a:r>
              <a:rPr lang="en-GB" dirty="0" err="1"/>
              <a:t>Residuos</a:t>
            </a:r>
            <a:r>
              <a:rPr lang="en-GB" dirty="0"/>
              <a:t> (2015)</a:t>
            </a:r>
          </a:p>
          <a:p>
            <a:endParaRPr lang="en-GB" dirty="0"/>
          </a:p>
          <a:p>
            <a:r>
              <a:rPr lang="en-GB" dirty="0" err="1"/>
              <a:t>Elaboración</a:t>
            </a:r>
            <a:r>
              <a:rPr lang="en-GB" dirty="0"/>
              <a:t> </a:t>
            </a:r>
            <a:r>
              <a:rPr lang="en-GB" dirty="0" err="1"/>
              <a:t>durante</a:t>
            </a:r>
            <a:r>
              <a:rPr lang="en-GB" dirty="0"/>
              <a:t> 2016-2018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DCC0-BE4C-4C51-9767-59A9CB862E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3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DCC0-BE4C-4C51-9767-59A9CB862E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39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1F90C-2D0C-47FC-9E78-AD21D1A92041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64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0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96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0327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772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21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553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65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03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48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2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05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45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9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9401-C6DF-46C0-B211-F97C10D66B72}" type="slidenum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698B-C7E8-4663-8B27-EB6890AB4FA7}" type="datetimeFigureOut">
              <a:rPr kumimoji="0" lang="es-A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14/5/20</a:t>
            </a:fld>
            <a:endParaRPr kumimoji="0" lang="es-A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6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jpeg"/><Relationship Id="rId21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88824" cy="6866467"/>
            <a:chOff x="0" y="-8467"/>
            <a:chExt cx="12188824" cy="6866467"/>
          </a:xfrm>
        </p:grpSpPr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9798C5A5-658A-4345-B623-DD4F6596AAD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07" y="5666307"/>
            <a:ext cx="1344194" cy="8732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E6998EA3-D90F-4538-9F5E-8CBEFC77BCF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97" y="5738976"/>
            <a:ext cx="3632200" cy="10188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FD18CF7-A2CA-4245-AF76-58D0DB98781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79" y="5666307"/>
            <a:ext cx="1563999" cy="8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1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ars@isalud.edu.a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hyperlink" Target="https://www.unenvironment.org/es/resources/informe/perspectiva-de-la-gestion-de-residuos-en-america-latina-y-el-carib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 txBox="1">
            <a:spLocks noGrp="1"/>
          </p:cNvSpPr>
          <p:nvPr>
            <p:ph idx="4294967295"/>
          </p:nvPr>
        </p:nvSpPr>
        <p:spPr>
          <a:xfrm>
            <a:off x="1167618" y="3429000"/>
            <a:ext cx="9201150" cy="2262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AR" sz="2800" dirty="0"/>
              <a:t>Atilio Savino</a:t>
            </a:r>
          </a:p>
          <a:p>
            <a:pPr marL="0" indent="0" algn="ctr">
              <a:buNone/>
            </a:pPr>
            <a:r>
              <a:rPr lang="es-AR" sz="2000" dirty="0"/>
              <a:t>Miembro de la Comisión Directiva de ISWA representando al Capítulo Regional de Latinoamérica y el Caribe</a:t>
            </a:r>
          </a:p>
          <a:p>
            <a:pPr marL="0" indent="0" algn="ctr">
              <a:buNone/>
            </a:pPr>
            <a:r>
              <a:rPr lang="es-AR" sz="2000" dirty="0"/>
              <a:t>Vicepresidente de la Asociación para el Estudio de los Residuos Sólidos - ARS</a:t>
            </a:r>
          </a:p>
          <a:p>
            <a:pPr marL="0" indent="0" algn="ctr">
              <a:buNone/>
            </a:pPr>
            <a:endParaRPr lang="es-AR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D69D56D-56FA-409C-8DEF-9F186B395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58"/>
          <a:stretch/>
        </p:blipFill>
        <p:spPr>
          <a:xfrm>
            <a:off x="1977669" y="125548"/>
            <a:ext cx="7581047" cy="311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32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33" y="92014"/>
            <a:ext cx="6552923" cy="676598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05C2B29-DAC4-4B12-8E34-D63492FBDA30}"/>
              </a:ext>
            </a:extLst>
          </p:cNvPr>
          <p:cNvSpPr txBox="1"/>
          <p:nvPr/>
        </p:nvSpPr>
        <p:spPr>
          <a:xfrm>
            <a:off x="2938804" y="92014"/>
            <a:ext cx="65529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rgbClr val="E6C9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CIFRAS CLAVE:</a:t>
            </a:r>
          </a:p>
        </p:txBody>
      </p:sp>
    </p:spTree>
    <p:extLst>
      <p:ext uri="{BB962C8B-B14F-4D97-AF65-F5344CB8AC3E}">
        <p14:creationId xmlns:p14="http://schemas.microsoft.com/office/powerpoint/2010/main" val="414694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3" y="516396"/>
            <a:ext cx="5974607" cy="472912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320933" y="637876"/>
            <a:ext cx="476894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/>
              <a:t>Se estima que para el año 2014 la generación de residuos urbanos en América Latina y el Caribe fue de 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541.000 t/día.</a:t>
            </a:r>
          </a:p>
          <a:p>
            <a:endParaRPr lang="es-AR" sz="1600" dirty="0"/>
          </a:p>
          <a:p>
            <a:r>
              <a:rPr lang="es-AR" sz="1600" dirty="0"/>
              <a:t>Esta cifra puede alcanzar al menos las </a:t>
            </a:r>
          </a:p>
          <a:p>
            <a:r>
              <a:rPr lang="es-AR" sz="2000" b="1" dirty="0">
                <a:solidFill>
                  <a:srgbClr val="00B0F0"/>
                </a:solidFill>
              </a:rPr>
              <a:t>671.000 </a:t>
            </a:r>
            <a:r>
              <a:rPr lang="es-AR" b="1" dirty="0">
                <a:solidFill>
                  <a:srgbClr val="00B0F0"/>
                </a:solidFill>
              </a:rPr>
              <a:t>t/día</a:t>
            </a:r>
            <a:r>
              <a:rPr lang="es-AR" sz="1600" dirty="0">
                <a:solidFill>
                  <a:srgbClr val="00B0F0"/>
                </a:solidFill>
              </a:rPr>
              <a:t> </a:t>
            </a:r>
            <a:r>
              <a:rPr lang="es-AR" sz="1600" dirty="0"/>
              <a:t>para el año </a:t>
            </a:r>
            <a:r>
              <a:rPr lang="es-AR" sz="2000" b="1" dirty="0">
                <a:solidFill>
                  <a:srgbClr val="00B0F0"/>
                </a:solidFill>
              </a:rPr>
              <a:t>2050</a:t>
            </a:r>
            <a:r>
              <a:rPr lang="es-AR" sz="1600" dirty="0"/>
              <a:t>, asumiendo la tasa de generación actual (promedio regional de 1,04 kg/hab.-día).</a:t>
            </a:r>
          </a:p>
          <a:p>
            <a:endParaRPr lang="es-AR" sz="1600" dirty="0"/>
          </a:p>
          <a:p>
            <a:r>
              <a:rPr lang="es-AR" sz="1600" dirty="0"/>
              <a:t>Fenómenos globales como el incremento de la</a:t>
            </a:r>
          </a:p>
          <a:p>
            <a:r>
              <a:rPr lang="es-AR" sz="1600" dirty="0"/>
              <a:t>población, la creciente tendencia a la urbanización (80% en América Latina y el Caribe), el crecimiento económico, una significante cantidad de personas que dejan la pobreza para unirse a una incipiente clase media y patrones de producción y consumo claramente insostenibles ligados a una economía lineal son algunos de los factores causantes del constante aumento en la generación de residuos que se observa en la región.</a:t>
            </a:r>
          </a:p>
        </p:txBody>
      </p:sp>
    </p:spTree>
    <p:extLst>
      <p:ext uri="{BB962C8B-B14F-4D97-AF65-F5344CB8AC3E}">
        <p14:creationId xmlns:p14="http://schemas.microsoft.com/office/powerpoint/2010/main" val="3155286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5" y="647114"/>
            <a:ext cx="6737196" cy="586650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313971" y="202211"/>
            <a:ext cx="39795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latin typeface="Calibri" panose="020F0502020204030204" pitchFamily="34" charset="0"/>
                <a:cs typeface="Calibri" panose="020F0502020204030204" pitchFamily="34" charset="0"/>
              </a:rPr>
              <a:t>En los países de la región se observa una mejora cuantitativa y cualitativa en la cobertura de recolección de los residuos generados, que asciende a un 93% de la población. La cobertura puede variar sensiblemente entre  algunos países de la región y en función del tamaño de las ciudades.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971" y="2419541"/>
            <a:ext cx="3633615" cy="408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70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064" y="0"/>
            <a:ext cx="8960936" cy="690507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5153" y="440493"/>
            <a:ext cx="2715911" cy="6370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CD2F"/>
                </a:solidFill>
                <a:cs typeface="Arial" panose="020B0604020202020204" pitchFamily="34" charset="0"/>
              </a:rPr>
              <a:t>Mensaje Clave </a:t>
            </a:r>
          </a:p>
          <a:p>
            <a:r>
              <a:rPr lang="es-AR" sz="16600" dirty="0">
                <a:solidFill>
                  <a:srgbClr val="FFCD2F"/>
                </a:solidFill>
                <a:cs typeface="Arial" panose="020B0604020202020204" pitchFamily="34" charset="0"/>
              </a:rPr>
              <a:t>3</a:t>
            </a:r>
          </a:p>
          <a:p>
            <a:r>
              <a:rPr lang="es-AR" sz="2800" dirty="0">
                <a:solidFill>
                  <a:srgbClr val="FFCD2F"/>
                </a:solidFill>
                <a:cs typeface="Arial" panose="020B0604020202020204" pitchFamily="34" charset="0"/>
              </a:rPr>
              <a:t>Los Basurales a Cielo Abierto constituyen una práctic</a:t>
            </a:r>
            <a:r>
              <a:rPr lang="es-AR" sz="2800" dirty="0">
                <a:solidFill>
                  <a:srgbClr val="FFC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 erradicar</a:t>
            </a:r>
          </a:p>
          <a:p>
            <a:endParaRPr lang="es-AR" sz="2800" dirty="0">
              <a:solidFill>
                <a:srgbClr val="F8C0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2800" dirty="0">
              <a:solidFill>
                <a:srgbClr val="F8C0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2800" dirty="0">
              <a:solidFill>
                <a:srgbClr val="F8C0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183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16" y="216928"/>
            <a:ext cx="10212775" cy="642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3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74" y="319562"/>
            <a:ext cx="9935663" cy="621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51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97" y="633046"/>
            <a:ext cx="4135862" cy="59084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93" y="0"/>
            <a:ext cx="4453386" cy="682427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8946DAF1-3586-4EF3-807D-2625C4BF4C33}"/>
              </a:ext>
            </a:extLst>
          </p:cNvPr>
          <p:cNvSpPr/>
          <p:nvPr/>
        </p:nvSpPr>
        <p:spPr>
          <a:xfrm>
            <a:off x="4346917" y="5221842"/>
            <a:ext cx="928468" cy="1502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549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31" y="307622"/>
            <a:ext cx="5168982" cy="64316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113" y="31963"/>
            <a:ext cx="4525416" cy="67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70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70" y="0"/>
            <a:ext cx="8371365" cy="688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49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4" y="143098"/>
            <a:ext cx="10041955" cy="65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2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A80BE6-27ED-4F8F-91C0-CA54E915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426" y="232706"/>
            <a:ext cx="9572748" cy="1320800"/>
          </a:xfrm>
        </p:spPr>
        <p:txBody>
          <a:bodyPr>
            <a:normAutofit fontScale="90000"/>
          </a:bodyPr>
          <a:lstStyle/>
          <a:p>
            <a:r>
              <a:rPr lang="es-AR" sz="3200" dirty="0">
                <a:solidFill>
                  <a:schemeClr val="accent2">
                    <a:lumMod val="75000"/>
                  </a:schemeClr>
                </a:solidFill>
              </a:rPr>
              <a:t>Capítulo Regional ISWA Latinoamérica y el Caribe</a:t>
            </a:r>
            <a:br>
              <a:rPr lang="es-AR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AR" sz="13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s-AR" sz="13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AR" sz="2700" dirty="0">
                <a:solidFill>
                  <a:schemeClr val="accent2">
                    <a:lumMod val="75000"/>
                  </a:schemeClr>
                </a:solidFill>
              </a:rPr>
              <a:t>Conformado por los Miembros Nacionales de:</a:t>
            </a:r>
            <a:r>
              <a:rPr lang="es-AR" sz="3200" dirty="0"/>
              <a:t/>
            </a:r>
            <a:br>
              <a:rPr lang="es-AR" sz="3200" dirty="0"/>
            </a:br>
            <a:r>
              <a:rPr lang="es-AR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14AE600-D9D7-4F58-9350-D52E27899650}"/>
              </a:ext>
            </a:extLst>
          </p:cNvPr>
          <p:cNvSpPr/>
          <p:nvPr/>
        </p:nvSpPr>
        <p:spPr>
          <a:xfrm>
            <a:off x="1972149" y="1422348"/>
            <a:ext cx="853641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dirty="0"/>
          </a:p>
          <a:p>
            <a:r>
              <a:rPr lang="es-AR" dirty="0"/>
              <a:t>Argentina: Asociación para el Estudio de los Residuos Sólidos - ARS</a:t>
            </a:r>
          </a:p>
          <a:p>
            <a:endParaRPr lang="es-AR" dirty="0"/>
          </a:p>
          <a:p>
            <a:endParaRPr lang="es-AR" sz="1400" dirty="0"/>
          </a:p>
          <a:p>
            <a:r>
              <a:rPr lang="es-AR" dirty="0"/>
              <a:t>Brasil: </a:t>
            </a:r>
            <a:r>
              <a:rPr lang="pt-BR" dirty="0" err="1"/>
              <a:t>Asociación</a:t>
            </a:r>
            <a:r>
              <a:rPr lang="pt-BR" dirty="0"/>
              <a:t> </a:t>
            </a:r>
            <a:r>
              <a:rPr lang="pt-BR" dirty="0" err="1"/>
              <a:t>Brasilera</a:t>
            </a:r>
            <a:r>
              <a:rPr lang="pt-BR" dirty="0"/>
              <a:t> de Empresas de </a:t>
            </a:r>
            <a:r>
              <a:rPr lang="pt-BR" dirty="0" err="1"/>
              <a:t>Limpieza</a:t>
            </a:r>
            <a:r>
              <a:rPr lang="pt-BR" dirty="0"/>
              <a:t> Pública y </a:t>
            </a:r>
            <a:r>
              <a:rPr lang="pt-BR" dirty="0" err="1"/>
              <a:t>Residuos</a:t>
            </a:r>
            <a:r>
              <a:rPr lang="pt-BR" dirty="0"/>
              <a:t> </a:t>
            </a:r>
            <a:r>
              <a:rPr lang="pt-BR" dirty="0" err="1"/>
              <a:t>Especiales</a:t>
            </a:r>
            <a:r>
              <a:rPr lang="pt-BR" dirty="0"/>
              <a:t> – ABRELPE</a:t>
            </a:r>
          </a:p>
          <a:p>
            <a:endParaRPr lang="es-AR" sz="2800" dirty="0"/>
          </a:p>
          <a:p>
            <a:r>
              <a:rPr lang="es-AR" dirty="0"/>
              <a:t>Chile: Asociación de Empresas y Profesionales para el Medio Ambiente - AEPA</a:t>
            </a:r>
          </a:p>
          <a:p>
            <a:endParaRPr lang="es-AR" dirty="0"/>
          </a:p>
          <a:p>
            <a:endParaRPr lang="es-AR" dirty="0"/>
          </a:p>
          <a:p>
            <a:r>
              <a:rPr lang="es-AR" dirty="0"/>
              <a:t>México: DS Latinoamericana</a:t>
            </a:r>
          </a:p>
          <a:p>
            <a:endParaRPr lang="es-AR" dirty="0"/>
          </a:p>
          <a:p>
            <a:endParaRPr lang="es-AR" sz="1200" dirty="0"/>
          </a:p>
          <a:p>
            <a:r>
              <a:rPr lang="es-AR" dirty="0"/>
              <a:t>Uruguay: Cámara de Empresas Gestoras de Residuos del Uruguay - CEGRU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A00D8A7-DA32-497B-8085-7C5AF9763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43" y="1630165"/>
            <a:ext cx="739230" cy="46071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D6579D5-0E81-4FEC-9B11-377B2B902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43" y="2496100"/>
            <a:ext cx="739230" cy="51856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A21EB6BD-2B5A-4D65-8F84-D34812F08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43" y="3407507"/>
            <a:ext cx="739230" cy="49192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9195F375-C7F4-4B9D-A655-1BC028BC5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8" y="4270739"/>
            <a:ext cx="751305" cy="43004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08F2014E-7989-49FC-8D25-99F89945CA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86" y="4927472"/>
            <a:ext cx="939484" cy="5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48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4" y="178790"/>
            <a:ext cx="9793689" cy="650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16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26" y="237634"/>
            <a:ext cx="2902186" cy="62984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575076" y="379303"/>
            <a:ext cx="7166584" cy="64786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AR" sz="2800" b="1" i="0" u="none" strike="noStrike" baseline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rnockPro-Bold"/>
              </a:rPr>
              <a:t>La carencia de información de la mayor parte de los países de la región es un aspecto de fundamental importancia.</a:t>
            </a:r>
          </a:p>
          <a:p>
            <a:endParaRPr lang="es-AR" sz="2800" b="1" i="0" u="none" strike="noStrike" baseline="0" dirty="0">
              <a:latin typeface="WarnockPro-Bold"/>
            </a:endParaRPr>
          </a:p>
          <a:p>
            <a:r>
              <a:rPr lang="es-AR" sz="1900" dirty="0">
                <a:latin typeface="WarnockPro-Regular"/>
              </a:rPr>
              <a:t>Resulta indispensable crear </a:t>
            </a:r>
            <a:r>
              <a:rPr lang="es-AR" sz="1900" b="1" dirty="0">
                <a:latin typeface="WarnockPro-Bold"/>
              </a:rPr>
              <a:t>procesos sistemáticos de recopilación, procesamiento y análisis de dato</a:t>
            </a:r>
            <a:r>
              <a:rPr lang="es-AR" sz="1900" dirty="0">
                <a:latin typeface="WarnockPro-Regular"/>
              </a:rPr>
              <a:t>s para apoyar la toma de decisiones,</a:t>
            </a:r>
          </a:p>
          <a:p>
            <a:r>
              <a:rPr lang="es-AR" sz="1900" dirty="0">
                <a:latin typeface="WarnockPro-Regular"/>
              </a:rPr>
              <a:t>la evaluación, el control y el mejoramiento de los sistemas de gestión de residuos.</a:t>
            </a:r>
          </a:p>
          <a:p>
            <a:endParaRPr lang="es-AR" sz="1900" dirty="0">
              <a:latin typeface="WarnockPro-Regular"/>
            </a:endParaRPr>
          </a:p>
          <a:p>
            <a:r>
              <a:rPr lang="es-AR" sz="1900" dirty="0">
                <a:latin typeface="WarnockPro-Regular"/>
              </a:rPr>
              <a:t>En la actualidad se dispone generalmente de información sobre generación y recolección de residuos sólidos urbanos, pero existen dificultades para integrar datos entre los niveles nacionales y locales, así como para comparar registros entre diferentes países, por la falta de armonización de los indicadores de generación y gestión de residuos.</a:t>
            </a:r>
          </a:p>
          <a:p>
            <a:endParaRPr lang="es-AR" sz="1900" dirty="0">
              <a:latin typeface="WarnockPro-Regular"/>
            </a:endParaRPr>
          </a:p>
          <a:p>
            <a:r>
              <a:rPr lang="es-AR" sz="1900" dirty="0">
                <a:latin typeface="WarnockPro-Regular"/>
              </a:rPr>
              <a:t>Esta circunstancia es particularmente acuciante para otras corrientes de residuos como los peligrosos, los de establecimientos de salud o los</a:t>
            </a:r>
          </a:p>
          <a:p>
            <a:r>
              <a:rPr lang="es-AR" sz="1900" dirty="0">
                <a:latin typeface="WarnockPro-Regular"/>
              </a:rPr>
              <a:t>residuos de construcción y demolición, entre otros.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79548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48" y="197346"/>
            <a:ext cx="2734753" cy="64633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663901" y="211812"/>
            <a:ext cx="6673077" cy="64633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AR" b="0" i="0" u="none" strike="noStrike" baseline="0" dirty="0">
                <a:latin typeface="WarnockPro-Regular"/>
              </a:rPr>
              <a:t>Las políticas y los sistemas de gestión de residuos deben responder a una realidad compleja, atendiendo la urgente necesidad de prevenir los</a:t>
            </a:r>
          </a:p>
          <a:p>
            <a:r>
              <a:rPr lang="es-AR" b="1" i="0" u="none" strike="noStrike" baseline="0" dirty="0">
                <a:latin typeface="WarnockPro-Bold"/>
              </a:rPr>
              <a:t>impactos asociados </a:t>
            </a:r>
            <a:r>
              <a:rPr lang="es-AR" b="0" i="0" u="none" strike="noStrike" baseline="0" dirty="0">
                <a:latin typeface="WarnockPro-Regular"/>
              </a:rPr>
              <a:t>con prácticas inadecuadas de gestión que prevalecen en la región, al tiempo que se maximizan los beneficios sobre la salud y el medio ambiente resultantes de un modelo de gestión de residuos basado en el uso eficiente de los recursos.</a:t>
            </a:r>
          </a:p>
          <a:p>
            <a:endParaRPr lang="es-AR" b="0" i="0" u="none" strike="noStrike" baseline="0" dirty="0">
              <a:latin typeface="WarnockPro-Regular"/>
            </a:endParaRPr>
          </a:p>
          <a:p>
            <a:r>
              <a:rPr lang="es-A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rnockPro-Bold"/>
              </a:rPr>
              <a:t>Para ello es necesario que los gobiernos de América Latina y el Caribe le otorguen a este tema la debida prioridad política.</a:t>
            </a:r>
          </a:p>
          <a:p>
            <a:endParaRPr lang="es-AR" sz="2800" b="1" i="0" u="none" strike="noStrike" baseline="0" dirty="0">
              <a:latin typeface="WarnockPro-Bold"/>
            </a:endParaRPr>
          </a:p>
          <a:p>
            <a:r>
              <a:rPr lang="es-AR" b="0" i="0" u="none" strike="noStrike" baseline="0" dirty="0">
                <a:latin typeface="WarnockPro-Regular"/>
              </a:rPr>
              <a:t>Esa determinación política pasa por el diseño e implementación de políticas y de estrategias públicas apropiadas, la elaboración de un soporte institucional con adecuados marcos regulatorios, la utilización de tecnologías disponibles con inclusión y participación social, debidamente</a:t>
            </a:r>
          </a:p>
          <a:p>
            <a:r>
              <a:rPr lang="es-AR" b="0" i="0" u="none" strike="noStrike" baseline="0" dirty="0">
                <a:latin typeface="WarnockPro-Regular"/>
              </a:rPr>
              <a:t>financiadas, y el uso de indicadores de gestión y formas de educación y comunicación que contribuyan a su integración y sostenibilidad.</a:t>
            </a:r>
          </a:p>
          <a:p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107845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4143" y="1288868"/>
            <a:ext cx="5878285" cy="1320800"/>
          </a:xfrm>
        </p:spPr>
        <p:txBody>
          <a:bodyPr>
            <a:noAutofit/>
          </a:bodyPr>
          <a:lstStyle/>
          <a:p>
            <a:r>
              <a:rPr lang="es-AR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Muchas gracias</a:t>
            </a:r>
            <a:r>
              <a:rPr lang="es-A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A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4540" y="2356451"/>
            <a:ext cx="8186056" cy="274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4000" b="1" dirty="0">
                <a:solidFill>
                  <a:prstClr val="black"/>
                </a:solidFill>
                <a:latin typeface="Trebuchet MS" panose="020B0603020202020204"/>
              </a:rPr>
              <a:t>Atilio Savino</a:t>
            </a:r>
            <a:endParaRPr kumimoji="0" lang="es-A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4000" b="1" dirty="0">
                <a:solidFill>
                  <a:srgbClr val="0070C0"/>
                </a:solidFill>
                <a:latin typeface="Trebuchet MS" panose="020B0603020202020204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asavino@ars.org.ar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4000" b="1" dirty="0">
                <a:solidFill>
                  <a:srgbClr val="0070C0"/>
                </a:solidFill>
                <a:latin typeface="Trebuchet MS" panose="020B0603020202020204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ars@isalud.edu.ar</a:t>
            </a:r>
            <a:r>
              <a:rPr lang="es-AR" sz="4000" b="1" dirty="0">
                <a:solidFill>
                  <a:srgbClr val="0070C0"/>
                </a:solidFill>
                <a:latin typeface="Trebuchet MS" panose="020B0603020202020204"/>
              </a:rPr>
              <a:t> </a:t>
            </a:r>
            <a:endParaRPr kumimoji="0" lang="es-A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76277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1858" y="435647"/>
            <a:ext cx="9819250" cy="550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b="1" dirty="0"/>
              <a:t>Gestión de los residuos: qué servicios continúan, con qué frecuencia, </a:t>
            </a:r>
          </a:p>
          <a:p>
            <a:pPr algn="ctr">
              <a:lnSpc>
                <a:spcPct val="150000"/>
              </a:lnSpc>
            </a:pPr>
            <a:r>
              <a:rPr lang="es-AR" b="1" dirty="0"/>
              <a:t>cuáles han sido interrumpidos, etc.</a:t>
            </a:r>
          </a:p>
          <a:p>
            <a:pPr algn="ctr">
              <a:lnSpc>
                <a:spcPct val="150000"/>
              </a:lnSpc>
            </a:pPr>
            <a:endParaRPr lang="es-AR" dirty="0"/>
          </a:p>
          <a:p>
            <a:pPr algn="just"/>
            <a:r>
              <a:rPr lang="es-AR" dirty="0"/>
              <a:t>Se adoptaron medidas de seguridad para el personal tales como Elementos de Protección Personal, alcohol en los vehiculos y lugares de trabajo, limpieza de cabinas etc</a:t>
            </a:r>
          </a:p>
          <a:p>
            <a:pPr algn="just"/>
            <a:endParaRPr lang="es-AR" dirty="0"/>
          </a:p>
          <a:p>
            <a:pPr algn="just"/>
            <a:r>
              <a:rPr lang="es-AR" dirty="0"/>
              <a:t>El servicio de Recolección, Trasporte, Transferencia, Tratamiento y Disposición Final se está prestando con normalidad</a:t>
            </a:r>
          </a:p>
          <a:p>
            <a:pPr algn="just"/>
            <a:endParaRPr lang="es-AR" dirty="0"/>
          </a:p>
          <a:p>
            <a:pPr algn="just"/>
            <a:r>
              <a:rPr lang="es-AR" dirty="0"/>
              <a:t>Solo se han optimizado algunas de las rutas de recolección de contenedores sobre la base de su llenado, lo que permitió que se generen nuevas rutas de sanitización o limpieza</a:t>
            </a:r>
          </a:p>
          <a:p>
            <a:pPr algn="just"/>
            <a:endParaRPr lang="es-AR" dirty="0"/>
          </a:p>
          <a:p>
            <a:pPr algn="just"/>
            <a:r>
              <a:rPr lang="es-AR" dirty="0"/>
              <a:t>Se cuenta con una dotación reducida en, aproximadamente, un 15% por tratarse de una población envejecida por sucesivos contratos, más enfermedades preexistentes</a:t>
            </a:r>
          </a:p>
          <a:p>
            <a:pPr algn="just"/>
            <a:endParaRPr lang="es-AR" dirty="0"/>
          </a:p>
          <a:p>
            <a:pPr algn="just"/>
            <a:r>
              <a:rPr lang="es-AR" dirty="0"/>
              <a:t>Se han separado los horarios de salida a fin de evitar contacto entre el personal</a:t>
            </a:r>
          </a:p>
          <a:p>
            <a:pPr algn="ctr">
              <a:lnSpc>
                <a:spcPct val="150000"/>
              </a:lnSpc>
            </a:pP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137099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4400" y="187732"/>
            <a:ext cx="8779534" cy="523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s-AR" dirty="0"/>
          </a:p>
          <a:p>
            <a:pPr algn="ctr">
              <a:lnSpc>
                <a:spcPct val="150000"/>
              </a:lnSpc>
            </a:pPr>
            <a:endParaRPr lang="es-AR" dirty="0"/>
          </a:p>
          <a:p>
            <a:pPr algn="ctr">
              <a:lnSpc>
                <a:spcPct val="150000"/>
              </a:lnSpc>
            </a:pPr>
            <a:r>
              <a:rPr lang="es-AR" dirty="0"/>
              <a:t>CABA:  32 %</a:t>
            </a:r>
          </a:p>
          <a:p>
            <a:pPr algn="ctr">
              <a:lnSpc>
                <a:spcPct val="150000"/>
              </a:lnSpc>
            </a:pPr>
            <a:endParaRPr lang="es-AR" dirty="0"/>
          </a:p>
          <a:p>
            <a:pPr algn="ctr">
              <a:lnSpc>
                <a:spcPct val="150000"/>
              </a:lnSpc>
            </a:pPr>
            <a:r>
              <a:rPr lang="es-AR" dirty="0"/>
              <a:t>Municipios de la Pcia. de Buenos Aires: 4%</a:t>
            </a:r>
          </a:p>
          <a:p>
            <a:pPr algn="ctr">
              <a:lnSpc>
                <a:spcPct val="150000"/>
              </a:lnSpc>
            </a:pPr>
            <a:endParaRPr lang="es-AR" dirty="0"/>
          </a:p>
          <a:p>
            <a:pPr algn="ctr">
              <a:lnSpc>
                <a:spcPct val="150000"/>
              </a:lnSpc>
            </a:pPr>
            <a:r>
              <a:rPr lang="es-AR" dirty="0"/>
              <a:t>Región Metropolitana de Buenos Aires total (CABA + Conurbano Bonaerense): 14% </a:t>
            </a:r>
          </a:p>
          <a:p>
            <a:pPr algn="ctr">
              <a:lnSpc>
                <a:spcPct val="150000"/>
              </a:lnSpc>
            </a:pPr>
            <a:endParaRPr lang="es-AR" dirty="0"/>
          </a:p>
          <a:p>
            <a:pPr algn="ctr">
              <a:lnSpc>
                <a:spcPct val="150000"/>
              </a:lnSpc>
            </a:pPr>
            <a:r>
              <a:rPr lang="es-AR" dirty="0"/>
              <a:t>Industriales, Comerciales y Grandes Generadores: 41%</a:t>
            </a:r>
          </a:p>
          <a:p>
            <a:pPr algn="ctr">
              <a:lnSpc>
                <a:spcPct val="150000"/>
              </a:lnSpc>
            </a:pPr>
            <a:endParaRPr lang="es-AR" dirty="0"/>
          </a:p>
          <a:p>
            <a:pPr algn="ctr">
              <a:lnSpc>
                <a:spcPct val="150000"/>
              </a:lnSpc>
            </a:pPr>
            <a:r>
              <a:rPr lang="es-AR" dirty="0"/>
              <a:t>Ciudad de Cordoba, Cordoba: 9% </a:t>
            </a:r>
          </a:p>
          <a:p>
            <a:pPr algn="ctr">
              <a:lnSpc>
                <a:spcPct val="150000"/>
              </a:lnSpc>
            </a:pPr>
            <a:endParaRPr lang="es-AR" sz="2800" b="1" dirty="0"/>
          </a:p>
        </p:txBody>
      </p:sp>
      <p:sp>
        <p:nvSpPr>
          <p:cNvPr id="3" name="Flecha abajo 2">
            <a:extLst>
              <a:ext uri="{FF2B5EF4-FFF2-40B4-BE49-F238E27FC236}">
                <a16:creationId xmlns:a16="http://schemas.microsoft.com/office/drawing/2014/main" xmlns="" id="{76CB217D-CE1A-7D4C-8BB4-BB768B60CA0E}"/>
              </a:ext>
            </a:extLst>
          </p:cNvPr>
          <p:cNvSpPr/>
          <p:nvPr/>
        </p:nvSpPr>
        <p:spPr>
          <a:xfrm>
            <a:off x="6108351" y="964739"/>
            <a:ext cx="478221" cy="7409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Flecha abajo 3">
            <a:extLst>
              <a:ext uri="{FF2B5EF4-FFF2-40B4-BE49-F238E27FC236}">
                <a16:creationId xmlns:a16="http://schemas.microsoft.com/office/drawing/2014/main" xmlns="" id="{5191C59D-6EEA-C54B-91DE-E90D4FDD7136}"/>
              </a:ext>
            </a:extLst>
          </p:cNvPr>
          <p:cNvSpPr/>
          <p:nvPr/>
        </p:nvSpPr>
        <p:spPr>
          <a:xfrm>
            <a:off x="7662032" y="1585915"/>
            <a:ext cx="478221" cy="7409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xmlns="" id="{9AD88C07-1E3D-A14F-9A58-DCB979C2C0F3}"/>
              </a:ext>
            </a:extLst>
          </p:cNvPr>
          <p:cNvSpPr/>
          <p:nvPr/>
        </p:nvSpPr>
        <p:spPr>
          <a:xfrm>
            <a:off x="9693934" y="2353897"/>
            <a:ext cx="478221" cy="7409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lecha abajo 5">
            <a:extLst>
              <a:ext uri="{FF2B5EF4-FFF2-40B4-BE49-F238E27FC236}">
                <a16:creationId xmlns:a16="http://schemas.microsoft.com/office/drawing/2014/main" xmlns="" id="{B240A116-59BB-284B-8C60-BDDCFF60A897}"/>
              </a:ext>
            </a:extLst>
          </p:cNvPr>
          <p:cNvSpPr/>
          <p:nvPr/>
        </p:nvSpPr>
        <p:spPr>
          <a:xfrm>
            <a:off x="8281585" y="3216098"/>
            <a:ext cx="478221" cy="7409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xmlns="" id="{9E892876-DB8D-404B-B485-0247142B2CA8}"/>
              </a:ext>
            </a:extLst>
          </p:cNvPr>
          <p:cNvSpPr/>
          <p:nvPr/>
        </p:nvSpPr>
        <p:spPr>
          <a:xfrm>
            <a:off x="7235181" y="4160617"/>
            <a:ext cx="478221" cy="7409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3529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67618" y="1139638"/>
            <a:ext cx="8721970" cy="426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b="1" dirty="0"/>
              <a:t>Medidas relacionadas  con la gestión de residuos domiciliarios con riesgo infeccioso (con casos sospechosos o confirmados de COVID-19)</a:t>
            </a:r>
          </a:p>
          <a:p>
            <a:endParaRPr lang="es-AR" dirty="0"/>
          </a:p>
          <a:p>
            <a:pPr algn="just">
              <a:lnSpc>
                <a:spcPct val="150000"/>
              </a:lnSpc>
            </a:pPr>
            <a:r>
              <a:rPr lang="es-AR" dirty="0"/>
              <a:t>Se ha observado una reducción en la cantidad generada de residuos Hospitalarios/ de Establecimientos de Salud o Patogénicos, a raíz de una disminución en la cantidad de pacientes, pero se ha hecho más compleja su gestión por haberse extremado las medidas de seguridad y de protección del personal.</a:t>
            </a:r>
          </a:p>
          <a:p>
            <a:pPr algn="just">
              <a:lnSpc>
                <a:spcPct val="150000"/>
              </a:lnSpc>
            </a:pPr>
            <a:endParaRPr lang="es-AR" dirty="0"/>
          </a:p>
          <a:p>
            <a:pPr algn="just">
              <a:lnSpc>
                <a:spcPct val="150000"/>
              </a:lnSpc>
            </a:pPr>
            <a:r>
              <a:rPr lang="es-AR" dirty="0"/>
              <a:t>También, por una cuestión de riesgo, se ha desdoblado la dotación de personal</a:t>
            </a:r>
          </a:p>
          <a:p>
            <a:pPr algn="ctr">
              <a:lnSpc>
                <a:spcPct val="150000"/>
              </a:lnSpc>
            </a:pP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105838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8640" y="259991"/>
            <a:ext cx="10339754" cy="592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Medidas relacionadas con la actividad de los recicladores urbanos (formales o informales) y principales impactos en las empresas prestadoras del servicio / Situación del mercado de reciclados</a:t>
            </a:r>
          </a:p>
          <a:p>
            <a:endParaRPr lang="es-AR" dirty="0"/>
          </a:p>
          <a:p>
            <a:r>
              <a:rPr lang="es-AR" dirty="0"/>
              <a:t>Las plantas de separación de tipo social (ONGs y cooperativas), así como la actividad de los recuperadores informales, se encuentran paralizadas en CABA y reanudaron operación en otros distritos con condiciones</a:t>
            </a:r>
          </a:p>
          <a:p>
            <a:endParaRPr lang="es-AR" dirty="0"/>
          </a:p>
          <a:p>
            <a:r>
              <a:rPr lang="es-AR" dirty="0"/>
              <a:t>Las Plantas de Tratamiento Mecánico Biológico operan sin separación manual, con dotacionesde personal compartimentadas</a:t>
            </a:r>
          </a:p>
          <a:p>
            <a:endParaRPr lang="es-AR" dirty="0"/>
          </a:p>
          <a:p>
            <a:r>
              <a:rPr lang="es-AR" dirty="0"/>
              <a:t>Las principales empresas de reciclado estan trabajando al 20% por falta de material.</a:t>
            </a:r>
          </a:p>
          <a:p>
            <a:endParaRPr lang="es-AR" dirty="0"/>
          </a:p>
          <a:p>
            <a:r>
              <a:rPr lang="es-AR" dirty="0"/>
              <a:t>Los acopiadores se encuentran cerrados</a:t>
            </a:r>
          </a:p>
          <a:p>
            <a:endParaRPr lang="es-AR" dirty="0"/>
          </a:p>
          <a:p>
            <a:r>
              <a:rPr lang="es-AR" dirty="0"/>
              <a:t>Baja del precio del petróleo, lo que impacta directamente en la actividad</a:t>
            </a:r>
          </a:p>
          <a:p>
            <a:endParaRPr lang="es-AR" dirty="0"/>
          </a:p>
          <a:p>
            <a:r>
              <a:rPr lang="es-AR" dirty="0"/>
              <a:t>La planta de tratamiento de áridos de la CABA se encuentra cerrada (46% de caida en la construcción) </a:t>
            </a:r>
          </a:p>
          <a:p>
            <a:pPr algn="ctr">
              <a:lnSpc>
                <a:spcPct val="150000"/>
              </a:lnSpc>
            </a:pP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160027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7B8C67-35EC-4A83-ABED-BE69101AB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460090"/>
            <a:ext cx="9558048" cy="27432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AR" sz="3200" dirty="0">
                <a:solidFill>
                  <a:schemeClr val="tx1"/>
                </a:solidFill>
              </a:rPr>
              <a:t>Análisis de las oportunidades, ventajas y desventajas del sistema de gestión de residuos sólidos en tiempos de COVID-19</a:t>
            </a:r>
          </a:p>
        </p:txBody>
      </p:sp>
    </p:spTree>
    <p:extLst>
      <p:ext uri="{BB962C8B-B14F-4D97-AF65-F5344CB8AC3E}">
        <p14:creationId xmlns:p14="http://schemas.microsoft.com/office/powerpoint/2010/main" val="300449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8788" y="235975"/>
            <a:ext cx="7081276" cy="4454012"/>
          </a:xfrm>
        </p:spPr>
        <p:txBody>
          <a:bodyPr>
            <a:normAutofit fontScale="70000" lnSpcReduction="20000"/>
          </a:bodyPr>
          <a:lstStyle/>
          <a:p>
            <a:pPr lvl="0"/>
            <a:endParaRPr lang="fr-FR" sz="1400" dirty="0">
              <a:latin typeface="Roboto Regular" pitchFamily="2" charset="0"/>
              <a:ea typeface="Roboto Regular" pitchFamily="2" charset="0"/>
            </a:endParaRPr>
          </a:p>
          <a:p>
            <a:r>
              <a:rPr lang="es-AR" sz="2900" dirty="0"/>
              <a:t>Mandato del Foro Ministros de Medio Ambiente de América Latina y el Caribe y Asamblea de las Naciones Unidas sobre el Medio Ambiente </a:t>
            </a:r>
          </a:p>
          <a:p>
            <a:r>
              <a:rPr lang="es-AR" sz="2900" dirty="0"/>
              <a:t>Basado en el Informe de Perspectiva Mundial de la Gestión de Residuos (GWMO).</a:t>
            </a:r>
          </a:p>
          <a:p>
            <a:pPr lvl="0">
              <a:spcBef>
                <a:spcPts val="1200"/>
              </a:spcBef>
            </a:pPr>
            <a:r>
              <a:rPr lang="es-PA" sz="2600" dirty="0">
                <a:latin typeface="Roboto "/>
                <a:ea typeface="Roboto Regular" pitchFamily="2" charset="0"/>
              </a:rPr>
              <a:t>Principales Capítulos:</a:t>
            </a:r>
          </a:p>
          <a:p>
            <a:pPr lvl="1">
              <a:spcBef>
                <a:spcPts val="1200"/>
              </a:spcBef>
            </a:pPr>
            <a:r>
              <a:rPr lang="es-PA" sz="2600" b="1" dirty="0">
                <a:solidFill>
                  <a:srgbClr val="00AEEF"/>
                </a:solidFill>
                <a:latin typeface="Roboto "/>
                <a:ea typeface="Roboto Regular" pitchFamily="2" charset="0"/>
              </a:rPr>
              <a:t>Situación y Tendencias</a:t>
            </a:r>
          </a:p>
          <a:p>
            <a:pPr lvl="1">
              <a:spcBef>
                <a:spcPts val="1200"/>
              </a:spcBef>
            </a:pPr>
            <a:r>
              <a:rPr lang="es-PA" sz="2600" b="1" dirty="0">
                <a:solidFill>
                  <a:srgbClr val="00AEEF"/>
                </a:solidFill>
                <a:latin typeface="Roboto "/>
                <a:ea typeface="Roboto Regular" pitchFamily="2" charset="0"/>
              </a:rPr>
              <a:t>Gobernanza</a:t>
            </a:r>
          </a:p>
          <a:p>
            <a:pPr lvl="1">
              <a:spcBef>
                <a:spcPts val="1200"/>
              </a:spcBef>
            </a:pPr>
            <a:r>
              <a:rPr lang="es-PA" sz="2600" b="1" dirty="0">
                <a:solidFill>
                  <a:srgbClr val="00AEEF"/>
                </a:solidFill>
                <a:latin typeface="Roboto "/>
                <a:ea typeface="Roboto Regular" pitchFamily="2" charset="0"/>
              </a:rPr>
              <a:t>Financiamiento</a:t>
            </a:r>
          </a:p>
          <a:p>
            <a:pPr lvl="0">
              <a:spcBef>
                <a:spcPts val="1200"/>
              </a:spcBef>
            </a:pPr>
            <a:r>
              <a:rPr lang="es-PA" sz="2900" b="1" dirty="0">
                <a:solidFill>
                  <a:srgbClr val="00AEEF"/>
                </a:solidFill>
                <a:latin typeface="Roboto "/>
                <a:ea typeface="Roboto Regular" pitchFamily="2" charset="0"/>
              </a:rPr>
              <a:t>4</a:t>
            </a:r>
            <a:r>
              <a:rPr lang="es-PA" sz="2600" dirty="0">
                <a:latin typeface="Roboto "/>
                <a:ea typeface="Roboto Regular" pitchFamily="2" charset="0"/>
              </a:rPr>
              <a:t> autores principales; </a:t>
            </a:r>
          </a:p>
          <a:p>
            <a:pPr lvl="0">
              <a:spcBef>
                <a:spcPts val="1200"/>
              </a:spcBef>
            </a:pPr>
            <a:r>
              <a:rPr lang="es-PA" sz="2900" b="1" dirty="0">
                <a:solidFill>
                  <a:srgbClr val="00AEEF"/>
                </a:solidFill>
                <a:latin typeface="Roboto "/>
                <a:ea typeface="Roboto Regular" pitchFamily="2" charset="0"/>
              </a:rPr>
              <a:t>&gt;70 </a:t>
            </a:r>
            <a:r>
              <a:rPr lang="es-PA" sz="2600" dirty="0">
                <a:latin typeface="Roboto "/>
                <a:ea typeface="Roboto Regular" pitchFamily="2" charset="0"/>
              </a:rPr>
              <a:t>revisores/colaboradores; </a:t>
            </a:r>
            <a:r>
              <a:rPr lang="es-PA" sz="2900" b="1" dirty="0">
                <a:solidFill>
                  <a:srgbClr val="00AEEF"/>
                </a:solidFill>
                <a:latin typeface="Roboto "/>
                <a:ea typeface="Roboto Regular" pitchFamily="2" charset="0"/>
              </a:rPr>
              <a:t>20</a:t>
            </a:r>
            <a:r>
              <a:rPr lang="es-PA" sz="2600" dirty="0">
                <a:latin typeface="Roboto "/>
                <a:ea typeface="Roboto Regular" pitchFamily="2" charset="0"/>
              </a:rPr>
              <a:t> países</a:t>
            </a:r>
          </a:p>
          <a:p>
            <a:pPr>
              <a:spcBef>
                <a:spcPts val="1200"/>
              </a:spcBef>
            </a:pPr>
            <a:r>
              <a:rPr lang="es-PA" sz="2900" b="1" dirty="0">
                <a:solidFill>
                  <a:srgbClr val="00AEEF"/>
                </a:solidFill>
                <a:latin typeface="Roboto "/>
                <a:ea typeface="Roboto Regular" pitchFamily="2" charset="0"/>
              </a:rPr>
              <a:t>22</a:t>
            </a:r>
            <a:r>
              <a:rPr lang="es-PA" sz="2600" dirty="0">
                <a:latin typeface="Roboto "/>
                <a:ea typeface="Roboto Regular" pitchFamily="2" charset="0"/>
              </a:rPr>
              <a:t> estudios de caso; </a:t>
            </a:r>
            <a:r>
              <a:rPr lang="es-PA" sz="2900" b="1" dirty="0">
                <a:solidFill>
                  <a:srgbClr val="00AEEF"/>
                </a:solidFill>
                <a:latin typeface="Roboto "/>
                <a:ea typeface="Roboto Regular" pitchFamily="2" charset="0"/>
              </a:rPr>
              <a:t>12</a:t>
            </a:r>
            <a:r>
              <a:rPr lang="es-PA" sz="2600" dirty="0">
                <a:latin typeface="Roboto "/>
                <a:ea typeface="Roboto Regular" pitchFamily="2" charset="0"/>
              </a:rPr>
              <a:t> mensajes clave</a:t>
            </a:r>
            <a:endParaRPr lang="es-PA" sz="2200" dirty="0">
              <a:latin typeface="Roboto Regular" pitchFamily="2" charset="0"/>
              <a:ea typeface="Roboto Regular" pitchFamily="2" charset="0"/>
            </a:endParaRPr>
          </a:p>
          <a:p>
            <a:pPr lvl="0"/>
            <a:endParaRPr lang="fr-FR" sz="1400" dirty="0">
              <a:latin typeface="Roboto Regular" pitchFamily="2" charset="0"/>
              <a:ea typeface="Roboto Regular" pitchFamily="2" charset="0"/>
            </a:endParaRPr>
          </a:p>
          <a:p>
            <a:pPr marL="0" indent="0">
              <a:buNone/>
            </a:pPr>
            <a:endParaRPr lang="en-US" sz="1400" dirty="0">
              <a:latin typeface="Roboto Regular" pitchFamily="2" charset="0"/>
              <a:ea typeface="Roboto Regular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8" y="428419"/>
            <a:ext cx="3262382" cy="406912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A7738F9-5349-438A-82ED-8A45B6DF1D1A}"/>
              </a:ext>
            </a:extLst>
          </p:cNvPr>
          <p:cNvSpPr txBox="1"/>
          <p:nvPr/>
        </p:nvSpPr>
        <p:spPr>
          <a:xfrm>
            <a:off x="589934" y="4689987"/>
            <a:ext cx="10250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u="sng" dirty="0"/>
              <a:t>Descargar el informe:</a:t>
            </a:r>
          </a:p>
          <a:p>
            <a:r>
              <a:rPr lang="es-AR" sz="1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https://www.unenvironment.org/es/resources/informe/perspectiva-de-la-gestion-de-residuos-en-america-latina-y-el-caribe</a:t>
            </a:r>
            <a:endParaRPr lang="es-AR" sz="1600" dirty="0">
              <a:solidFill>
                <a:srgbClr val="0070C0"/>
              </a:solidFill>
            </a:endParaRPr>
          </a:p>
          <a:p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1545198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23" y="146008"/>
            <a:ext cx="5149215" cy="755015"/>
          </a:xfrm>
        </p:spPr>
        <p:txBody>
          <a:bodyPr>
            <a:normAutofit/>
          </a:bodyPr>
          <a:lstStyle/>
          <a:p>
            <a:r>
              <a:rPr lang="es-PA" dirty="0"/>
              <a:t>Equipo Editorial:</a:t>
            </a:r>
            <a:endParaRPr lang="en-U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042075"/>
              </p:ext>
            </p:extLst>
          </p:nvPr>
        </p:nvGraphicFramePr>
        <p:xfrm>
          <a:off x="761279" y="1036451"/>
          <a:ext cx="4991459" cy="437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72" y="1188916"/>
            <a:ext cx="981047" cy="52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71" y="2516863"/>
            <a:ext cx="981047" cy="46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11" y="3438226"/>
            <a:ext cx="981047" cy="52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82" y="4590394"/>
            <a:ext cx="946976" cy="5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96026" y="146008"/>
            <a:ext cx="5416109" cy="755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0AEE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s-PA" dirty="0"/>
              <a:t>Comité Ejecutivo: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96000" y="654763"/>
            <a:ext cx="4707988" cy="4908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EE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EEF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EEF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EEF"/>
              </a:buClr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EEF"/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Roboto Regular" pitchFamily="2" charset="0"/>
              <a:ea typeface="Roboto Regular" pitchFamily="2" charset="0"/>
            </a:endParaRPr>
          </a:p>
          <a:p>
            <a:r>
              <a:rPr lang="es-PA" sz="2000" dirty="0">
                <a:latin typeface="Roboto Regular" pitchFamily="2" charset="0"/>
                <a:ea typeface="Roboto Regular" pitchFamily="2" charset="0"/>
              </a:rPr>
              <a:t>Gobierno de México</a:t>
            </a:r>
          </a:p>
          <a:p>
            <a:r>
              <a:rPr lang="es-PA" sz="2000" dirty="0">
                <a:latin typeface="Roboto Regular" pitchFamily="2" charset="0"/>
                <a:ea typeface="Roboto Regular" pitchFamily="2" charset="0"/>
              </a:rPr>
              <a:t>Gobierno de Ecuador</a:t>
            </a:r>
          </a:p>
          <a:p>
            <a:r>
              <a:rPr lang="es-PA" sz="2000" dirty="0">
                <a:latin typeface="Roboto Regular" pitchFamily="2" charset="0"/>
                <a:ea typeface="Roboto Regular" pitchFamily="2" charset="0"/>
              </a:rPr>
              <a:t>Gobierno de Santa Lucía</a:t>
            </a:r>
          </a:p>
          <a:p>
            <a:r>
              <a:rPr lang="es-PA" sz="2000" dirty="0">
                <a:latin typeface="Roboto Regular" pitchFamily="2" charset="0"/>
                <a:ea typeface="Roboto Regular" pitchFamily="2" charset="0"/>
              </a:rPr>
              <a:t>Gobierno de Uruguay</a:t>
            </a:r>
          </a:p>
          <a:p>
            <a:r>
              <a:rPr lang="es-PA" sz="2000" dirty="0">
                <a:latin typeface="Roboto Regular" pitchFamily="2" charset="0"/>
                <a:ea typeface="Roboto Regular" pitchFamily="2" charset="0"/>
              </a:rPr>
              <a:t>Organización Panamericana de Salud</a:t>
            </a:r>
          </a:p>
          <a:p>
            <a:r>
              <a:rPr lang="es-PA" sz="2000" dirty="0">
                <a:latin typeface="Roboto Regular" pitchFamily="2" charset="0"/>
                <a:ea typeface="Roboto Regular" pitchFamily="2" charset="0"/>
              </a:rPr>
              <a:t>ABRELPE-ISWA </a:t>
            </a:r>
            <a:r>
              <a:rPr lang="es-PA" sz="2000" dirty="0" err="1">
                <a:latin typeface="Roboto Regular" pitchFamily="2" charset="0"/>
                <a:ea typeface="Roboto Regular" pitchFamily="2" charset="0"/>
              </a:rPr>
              <a:t>Brazil</a:t>
            </a:r>
            <a:endParaRPr lang="es-PA" sz="2000" dirty="0">
              <a:latin typeface="Roboto Regular" pitchFamily="2" charset="0"/>
              <a:ea typeface="Roboto Regular" pitchFamily="2" charset="0"/>
            </a:endParaRPr>
          </a:p>
          <a:p>
            <a:r>
              <a:rPr lang="es-PA" sz="2000" dirty="0">
                <a:latin typeface="Roboto Regular" pitchFamily="2" charset="0"/>
                <a:ea typeface="Roboto Regular" pitchFamily="2" charset="0"/>
              </a:rPr>
              <a:t>Iniciativa Regional para el Reciclado</a:t>
            </a:r>
          </a:p>
          <a:p>
            <a:r>
              <a:rPr lang="es-PA" sz="2000" dirty="0">
                <a:latin typeface="Roboto Regular" pitchFamily="2" charset="0"/>
                <a:ea typeface="Roboto Regular" pitchFamily="2" charset="0"/>
              </a:rPr>
              <a:t>ONG Ciudad Sustentable</a:t>
            </a:r>
            <a:endParaRPr lang="en-US" sz="2000" dirty="0">
              <a:latin typeface="Roboto Regular" pitchFamily="2" charset="0"/>
              <a:ea typeface="Roboto Regular" pitchFamily="2" charset="0"/>
            </a:endParaRPr>
          </a:p>
          <a:p>
            <a:r>
              <a:rPr lang="en-US" sz="2000" dirty="0">
                <a:latin typeface="Roboto Regular" pitchFamily="2" charset="0"/>
                <a:ea typeface="Roboto Regular" pitchFamily="2" charset="0"/>
              </a:rPr>
              <a:t>ICLEI- </a:t>
            </a:r>
            <a:r>
              <a:rPr lang="en-US" sz="2000" dirty="0" err="1">
                <a:latin typeface="Roboto Regular" pitchFamily="2" charset="0"/>
                <a:ea typeface="Roboto Regular" pitchFamily="2" charset="0"/>
              </a:rPr>
              <a:t>Gobiernos</a:t>
            </a:r>
            <a:r>
              <a:rPr lang="en-US" sz="2000" dirty="0">
                <a:latin typeface="Roboto Regular" pitchFamily="2" charset="0"/>
                <a:ea typeface="Roboto Regular" pitchFamily="2" charset="0"/>
              </a:rPr>
              <a:t> Locales para la </a:t>
            </a:r>
            <a:r>
              <a:rPr lang="en-US" sz="2000" dirty="0" err="1">
                <a:latin typeface="Roboto Regular" pitchFamily="2" charset="0"/>
                <a:ea typeface="Roboto Regular" pitchFamily="2" charset="0"/>
              </a:rPr>
              <a:t>Sostenibilidad</a:t>
            </a:r>
            <a:endParaRPr lang="en-US" sz="2000" dirty="0">
              <a:latin typeface="Roboto Regular" pitchFamily="2" charset="0"/>
              <a:ea typeface="Roboto Regular" pitchFamily="2" charset="0"/>
            </a:endParaRPr>
          </a:p>
          <a:p>
            <a:r>
              <a:rPr lang="es-PA" sz="2000" dirty="0">
                <a:latin typeface="Roboto Regular" pitchFamily="2" charset="0"/>
                <a:ea typeface="Roboto Regular" pitchFamily="2" charset="0"/>
              </a:rPr>
              <a:t>ONU Ambiente</a:t>
            </a:r>
          </a:p>
          <a:p>
            <a:endParaRPr lang="es-PA" sz="2000" dirty="0">
              <a:latin typeface="Roboto Regular" pitchFamily="2" charset="0"/>
              <a:ea typeface="Roboto Regular" pitchFamily="2" charset="0"/>
            </a:endParaRPr>
          </a:p>
          <a:p>
            <a:endParaRPr lang="es-PA" sz="2000" dirty="0">
              <a:latin typeface="Roboto Regular" pitchFamily="2" charset="0"/>
              <a:ea typeface="Roboto Regular" pitchFamily="2" charset="0"/>
            </a:endParaRPr>
          </a:p>
          <a:p>
            <a:endParaRPr lang="fr-FR" sz="2000" dirty="0">
              <a:latin typeface="Roboto Regular" pitchFamily="2" charset="0"/>
              <a:ea typeface="Roboto Regular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Roboto Regular" pitchFamily="2" charset="0"/>
              <a:ea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578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1033</TotalTime>
  <Words>1083</Words>
  <Application>Microsoft Macintosh PowerPoint</Application>
  <PresentationFormat>Panorámica</PresentationFormat>
  <Paragraphs>138</Paragraphs>
  <Slides>23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3" baseType="lpstr">
      <vt:lpstr>Calibri</vt:lpstr>
      <vt:lpstr>Roboto</vt:lpstr>
      <vt:lpstr>Roboto </vt:lpstr>
      <vt:lpstr>Roboto Regular</vt:lpstr>
      <vt:lpstr>Trebuchet MS</vt:lpstr>
      <vt:lpstr>WarnockPro-Bold</vt:lpstr>
      <vt:lpstr>WarnockPro-Regular</vt:lpstr>
      <vt:lpstr>Wingdings 3</vt:lpstr>
      <vt:lpstr>Arial</vt:lpstr>
      <vt:lpstr>Faceta</vt:lpstr>
      <vt:lpstr>Presentación de PowerPoint</vt:lpstr>
      <vt:lpstr>Capítulo Regional ISWA Latinoamérica y el Caribe  Conformado por los Miembros Nacionales de:  </vt:lpstr>
      <vt:lpstr>Presentación de PowerPoint</vt:lpstr>
      <vt:lpstr>Presentación de PowerPoint</vt:lpstr>
      <vt:lpstr>Presentación de PowerPoint</vt:lpstr>
      <vt:lpstr>Presentación de PowerPoint</vt:lpstr>
      <vt:lpstr>Análisis de las oportunidades, ventajas y desventajas del sistema de gestión de residuos sólidos en tiempos de COVID-19</vt:lpstr>
      <vt:lpstr>Presentación de PowerPoint</vt:lpstr>
      <vt:lpstr>Equipo Editorial: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Internacional en Gestión de Residuos para América Latina y el Caribe</dc:title>
  <dc:creator>ARS</dc:creator>
  <cp:lastModifiedBy>Usuario de Microsoft Office</cp:lastModifiedBy>
  <cp:revision>53</cp:revision>
  <cp:lastPrinted>2019-11-01T20:26:55Z</cp:lastPrinted>
  <dcterms:created xsi:type="dcterms:W3CDTF">2019-10-31T14:22:08Z</dcterms:created>
  <dcterms:modified xsi:type="dcterms:W3CDTF">2020-05-14T22:43:53Z</dcterms:modified>
</cp:coreProperties>
</file>